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ink/ink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331" r:id="rId2"/>
    <p:sldId id="333" r:id="rId3"/>
    <p:sldId id="1142" r:id="rId4"/>
    <p:sldId id="1143" r:id="rId5"/>
    <p:sldId id="1144" r:id="rId6"/>
    <p:sldId id="344" r:id="rId7"/>
    <p:sldId id="1171" r:id="rId8"/>
    <p:sldId id="342" r:id="rId9"/>
    <p:sldId id="350" r:id="rId10"/>
    <p:sldId id="351" r:id="rId11"/>
    <p:sldId id="352" r:id="rId12"/>
    <p:sldId id="346" r:id="rId13"/>
    <p:sldId id="347" r:id="rId14"/>
    <p:sldId id="804" r:id="rId15"/>
    <p:sldId id="533" r:id="rId16"/>
    <p:sldId id="534" r:id="rId17"/>
    <p:sldId id="535" r:id="rId18"/>
    <p:sldId id="536" r:id="rId19"/>
    <p:sldId id="334" r:id="rId20"/>
    <p:sldId id="537" r:id="rId21"/>
    <p:sldId id="538" r:id="rId22"/>
    <p:sldId id="539" r:id="rId23"/>
    <p:sldId id="540" r:id="rId24"/>
    <p:sldId id="541" r:id="rId25"/>
    <p:sldId id="338" r:id="rId26"/>
    <p:sldId id="339" r:id="rId27"/>
    <p:sldId id="340" r:id="rId28"/>
    <p:sldId id="542" r:id="rId29"/>
    <p:sldId id="543" r:id="rId30"/>
    <p:sldId id="756" r:id="rId31"/>
    <p:sldId id="371" r:id="rId32"/>
    <p:sldId id="374" r:id="rId33"/>
    <p:sldId id="802" r:id="rId34"/>
    <p:sldId id="792" r:id="rId35"/>
    <p:sldId id="805" r:id="rId36"/>
    <p:sldId id="794" r:id="rId37"/>
    <p:sldId id="797" r:id="rId38"/>
    <p:sldId id="803" r:id="rId39"/>
    <p:sldId id="335" r:id="rId40"/>
    <p:sldId id="318" r:id="rId41"/>
    <p:sldId id="320" r:id="rId42"/>
    <p:sldId id="317" r:id="rId43"/>
    <p:sldId id="314" r:id="rId44"/>
    <p:sldId id="315" r:id="rId4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6" autoAdjust="0"/>
    <p:restoredTop sz="95196" autoAdjust="0"/>
  </p:normalViewPr>
  <p:slideViewPr>
    <p:cSldViewPr>
      <p:cViewPr varScale="1">
        <p:scale>
          <a:sx n="81" d="100"/>
          <a:sy n="81" d="100"/>
        </p:scale>
        <p:origin x="53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10-10-2022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49:42.1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9348 5786 0,'18'0'94,"52"0"-94,36 0 16,18 0-16,34 0 15,160 0 1,-159 0-16,123 0 31,-88 0-31,-106 0 32,-53 0-17,1 0 16,-19 0-15,1 0 0,17-18-1,-35 0 1,53 1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49:59.8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14022 5874 0,'18'0'78,"35"0"-78,35 0 15,53 0-15,-17 0 16,193 0 0,18 0-1,-17 0 1,-71 0-1,-71 0 1,-35 0 0,-35-18-1,-18 0 1,-53 1 0,-17 17-1,53-18 16,-36 18-15,-17 0 0,17-17-1,18-1 1,-36 18 15,1 0-31,0-18 16,17 18-1,-17 0 1,17 0 0,0-17 46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01.8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18749 5662 0,'36'0'47,"-1"0"-31,18 0 0,0 0-16,35 0 15,194 0 1,353 0-1,-282 0 1,-89 0 0,-122 0-1,-1 0 1,-71 0 15,1 0-15,-1 0-1,-17 0 1,35 0 0,-52 18-1,-1-18 1,18 0 0,-36 0-16,36 0 15,-17 0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1.4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10107 8749 0,'35'0'63,"0"18"-48,53-1 1,1-17-16,16 35 16,37-35-1,16 18-15,36 17 16,-70-17 0,140-18-1,-105 0 1,17 0-1,18 0 1,-17 0 0,-1 0-1,-17 0 1,17 0 0,-35 0-1,-35 0 16,-35 0-15,17 0 0,-17 0-1,-54 0-15,71 0 16,18 0 0,-70 0-1,34 0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3.8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13740 8714 0,'18'-18'47,"-1"18"-32,36 0-15,35-18 16,1 18-16,193 0 31,0 0-15,-123 0-16,70 0 15,-105 0 1,158 0 0,-159 0-1,142 0 1,-1 0 0,1 0-1,17 0 1,-53 0-1,-17 0 1,53 0 0,-18 0-1,17 0 1,-17 0 15,-18 0-15,-158 0-16,88 0 15,-18 0 1,53 0 0,-18 0-1,1 0 1,17 0 0,-71 18-1,-17-18 1,-35 0-1,-19 0 1,72 0 0,-18 18 15,17-18-15,1 0-1,-36 0 1,0 17-1,-70-17 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5.5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20901 8961 0,'18'0'16,"-1"0"-1,19 0-15,-1 0 16,124 0 0,105 0-1,124 0 1,89 0-1,-19 0 1,-158-36 0,-53 36-1,-18 0 1,-35 0 15,-17 0-15,-124 0-16,123 0 15,-35 0 1,0 0 0,-53 0-1,-35 0 1,-35 0 0,17 0-1,36 0 1,35 0-1,-36 0 1,18 0 0,-70 0-1,17 0 32,71 0-31,18 0-1,-1 0 1,-105 18 0,17-18 62,-17 0-63</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6.8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26246 8872 0,'35'0'31,"0"0"-31,0 0 16,1 0-16,52 0 15,35 0 1,-35 0 15,-17 0-31,-36 0 16,71 0-1,0 0 1,-35-17 0,-1 17-1,18-18 1,53-17 0,0 35-1,18-18 1,-35 18-1,-71 0 1,0 0 0,-1 0 15,72 0-15,-1 0-1,-34-17 1,16-1-1,54-17 1,-35 17 0,70 18-1,-53 0 1,-18 0 0,-52 0-1,-18 0 1,17 0-1,1 0 1,105 0 0,-88 0-1,1 0 17,-19 0-17,-17 0 1,18 0-1,34 0 1,19 0 0,-18 0-1,-18 0 1,-71 0-16,19 0 16,-19 0 15,19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1T05:14:14.312"/>
    </inkml:context>
    <inkml:brush xml:id="br0">
      <inkml:brushProperty name="width" value="0.05292" units="cm"/>
      <inkml:brushProperty name="height" value="0.05292" units="cm"/>
      <inkml:brushProperty name="color" value="#FF0000"/>
    </inkml:brush>
  </inkml:definitions>
  <inkml:trace contextRef="#ctx0" brushRef="#br0">5115 16492 0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3234" indent="-285664">
              <a:buFont typeface="Arial" panose="020B0604020202020204" pitchFamily="34" charset="0"/>
              <a:buChar char="•"/>
            </a:pPr>
            <a:r>
              <a:rPr lang="en-US" sz="1800" dirty="0">
                <a:solidFill>
                  <a:schemeClr val="bg1"/>
                </a:solidFill>
              </a:rPr>
              <a:t>Creating OData Service ( Business Service)</a:t>
            </a:r>
          </a:p>
          <a:p>
            <a:pPr marL="133234" indent="-285664">
              <a:buFont typeface="Arial" panose="020B0604020202020204" pitchFamily="34" charset="0"/>
              <a:buChar char="•"/>
            </a:pPr>
            <a:r>
              <a:rPr lang="en-US" sz="1800" dirty="0">
                <a:solidFill>
                  <a:schemeClr val="bg1"/>
                </a:solidFill>
              </a:rPr>
              <a:t>Introduction to Fiori Elements</a:t>
            </a:r>
          </a:p>
          <a:p>
            <a:pPr marL="133234" indent="-285664">
              <a:buFont typeface="Arial" panose="020B0604020202020204" pitchFamily="34" charset="0"/>
              <a:buChar char="•"/>
            </a:pPr>
            <a:r>
              <a:rPr lang="en-US" sz="1800" dirty="0">
                <a:solidFill>
                  <a:schemeClr val="bg1"/>
                </a:solidFill>
              </a:rPr>
              <a:t>Free style v/s Fiori Elements App</a:t>
            </a:r>
          </a:p>
          <a:p>
            <a:pPr marL="133234" indent="-285664">
              <a:buFont typeface="Arial" panose="020B0604020202020204" pitchFamily="34" charset="0"/>
              <a:buChar char="•"/>
            </a:pPr>
            <a:r>
              <a:rPr lang="en-US" sz="1800" dirty="0">
                <a:solidFill>
                  <a:schemeClr val="bg1"/>
                </a:solidFill>
              </a:rPr>
              <a:t>Developer persona – Fiori Elements</a:t>
            </a:r>
          </a:p>
          <a:p>
            <a:pPr marL="133234" indent="-285664">
              <a:buFont typeface="Arial" panose="020B0604020202020204" pitchFamily="34" charset="0"/>
              <a:buChar char="•"/>
            </a:pPr>
            <a:r>
              <a:rPr lang="en-US" sz="1800" dirty="0">
                <a:solidFill>
                  <a:schemeClr val="bg1"/>
                </a:solidFill>
              </a:rPr>
              <a:t>List Report Object Page App</a:t>
            </a:r>
          </a:p>
          <a:p>
            <a:pPr marL="133234" indent="-285664">
              <a:buFont typeface="Arial" panose="020B0604020202020204" pitchFamily="34" charset="0"/>
              <a:buChar char="•"/>
            </a:pPr>
            <a:r>
              <a:rPr lang="en-US" sz="1800" dirty="0">
                <a:solidFill>
                  <a:schemeClr val="bg1"/>
                </a:solidFill>
              </a:rPr>
              <a:t>Developing Read-Only List Reporting Apps</a:t>
            </a:r>
          </a:p>
          <a:p>
            <a:pPr marL="647429" lvl="1" indent="-342797">
              <a:buFont typeface="Wingdings" panose="05000000000000000000" pitchFamily="2" charset="2"/>
              <a:buChar char="Ø"/>
            </a:pPr>
            <a:r>
              <a:rPr lang="en-US" sz="1800" dirty="0">
                <a:solidFill>
                  <a:schemeClr val="bg1"/>
                </a:solidFill>
              </a:rPr>
              <a:t>UI Annotation</a:t>
            </a:r>
          </a:p>
          <a:p>
            <a:pPr marL="647429" lvl="1" indent="-342797">
              <a:buFont typeface="Wingdings" panose="05000000000000000000" pitchFamily="2" charset="2"/>
              <a:buChar char="Ø"/>
            </a:pPr>
            <a:r>
              <a:rPr lang="en-US" sz="1800" dirty="0">
                <a:solidFill>
                  <a:schemeClr val="bg1"/>
                </a:solidFill>
              </a:rPr>
              <a:t>Adding Search Capabilities</a:t>
            </a:r>
          </a:p>
          <a:p>
            <a:pPr marL="133234" indent="-285664">
              <a:buFont typeface="Arial" panose="020B0604020202020204" pitchFamily="34" charset="0"/>
              <a:buChar char="•"/>
            </a:pPr>
            <a:r>
              <a:rPr lang="en-US" sz="1800" dirty="0">
                <a:solidFill>
                  <a:schemeClr val="bg1"/>
                </a:solidFill>
              </a:rPr>
              <a:t>Adding Metadata Extension</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19120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10/10/2022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1/Service%20Definition.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customXml" Target="../ink/ink8.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2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github.com/soyuztechnologies/BarclaysCorporateTraining/blob/master/Phase%201%20CDS%20and%20RAP%20based%20development/Day%2002/01_Agency.tx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33.png"/><Relationship Id="rId7"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35.png"/><Relationship Id="rId10" Type="http://schemas.openxmlformats.org/officeDocument/2006/relationships/image" Target="../media/image47.png"/><Relationship Id="rId4" Type="http://schemas.openxmlformats.org/officeDocument/2006/relationships/image" Target="../media/image34.png"/><Relationship Id="rId9"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50.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4_Metadata_Extens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help.sap.com/viewer/923180ddb98240829d935862025004d6/Cloud/en-US/f6cb3e3402694f5585068e5e5161a7c1.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2/05_Final_CDS_Annotations.tx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0.png"/><Relationship Id="rId2" Type="http://schemas.openxmlformats.org/officeDocument/2006/relationships/image" Target="../media/image6.png"/><Relationship Id="rId16"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customXml" Target="../ink/ink4.xml"/><Relationship Id="rId14"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tiff"/><Relationship Id="rId1" Type="http://schemas.openxmlformats.org/officeDocument/2006/relationships/slideLayout" Target="../slideLayouts/slideLayout8.xm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tiff"/><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59.tiff"/><Relationship Id="rId5" Type="http://schemas.openxmlformats.org/officeDocument/2006/relationships/image" Target="../media/image58.tiff"/><Relationship Id="rId10" Type="http://schemas.openxmlformats.org/officeDocument/2006/relationships/image" Target="../media/image4.png"/><Relationship Id="rId4" Type="http://schemas.openxmlformats.org/officeDocument/2006/relationships/image" Target="../media/image57.tiff"/><Relationship Id="rId9" Type="http://schemas.openxmlformats.org/officeDocument/2006/relationships/hyperlink" Target="https://anubhavtrainings.com/"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62.jpg"/><Relationship Id="rId7" Type="http://schemas.openxmlformats.org/officeDocument/2006/relationships/image" Target="../media/image6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CDS%20View's.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Create%20AMDP.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Table%20Func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02</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1200329"/>
          </a:xfrm>
          <a:prstGeom prst="rect">
            <a:avLst/>
          </a:prstGeom>
        </p:spPr>
        <p:txBody>
          <a:bodyPr wrap="square">
            <a:spAutoFit/>
          </a:bodyPr>
          <a:lstStyle/>
          <a:p>
            <a:pPr algn="just"/>
            <a:r>
              <a:rPr lang="en-US" sz="1800" dirty="0">
                <a:solidFill>
                  <a:schemeClr val="bg1"/>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p:txBody>
      </p:sp>
      <p:pic>
        <p:nvPicPr>
          <p:cNvPr id="3" name="Picture 2"/>
          <p:cNvPicPr>
            <a:picLocks noChangeAspect="1"/>
          </p:cNvPicPr>
          <p:nvPr/>
        </p:nvPicPr>
        <p:blipFill>
          <a:blip r:embed="rId3"/>
          <a:stretch>
            <a:fillRect/>
          </a:stretch>
        </p:blipFill>
        <p:spPr>
          <a:xfrm>
            <a:off x="673831" y="2464489"/>
            <a:ext cx="5420581" cy="1684591"/>
          </a:xfrm>
          <a:prstGeom prst="rect">
            <a:avLst/>
          </a:prstGeom>
        </p:spPr>
      </p:pic>
      <p:cxnSp>
        <p:nvCxnSpPr>
          <p:cNvPr id="8" name="Straight Connector 7"/>
          <p:cNvCxnSpPr/>
          <p:nvPr/>
        </p:nvCxnSpPr>
        <p:spPr>
          <a:xfrm>
            <a:off x="693812" y="4824804"/>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812" y="4859868"/>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4"/>
              </a:rPr>
              <a:t>Service Definition</a:t>
            </a:r>
            <a:endParaRPr lang="en-US" sz="1800" dirty="0">
              <a:solidFill>
                <a:schemeClr val="bg1"/>
              </a:solidFill>
            </a:endParaRPr>
          </a:p>
        </p:txBody>
      </p:sp>
      <p:sp>
        <p:nvSpPr>
          <p:cNvPr id="10" name="TextBox 9">
            <a:extLst>
              <a:ext uri="{FF2B5EF4-FFF2-40B4-BE49-F238E27FC236}">
                <a16:creationId xmlns:a16="http://schemas.microsoft.com/office/drawing/2014/main" id="{0ED6B133-127C-45F7-A6F7-791D612BB43A}"/>
              </a:ext>
            </a:extLst>
          </p:cNvPr>
          <p:cNvSpPr txBox="1"/>
          <p:nvPr/>
        </p:nvSpPr>
        <p:spPr>
          <a:xfrm>
            <a:off x="693812" y="4354329"/>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60469992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Service Binding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646331"/>
          </a:xfrm>
          <a:prstGeom prst="rect">
            <a:avLst/>
          </a:prstGeom>
        </p:spPr>
        <p:txBody>
          <a:bodyPr wrap="square">
            <a:spAutoFit/>
          </a:bodyPr>
          <a:lstStyle/>
          <a:p>
            <a:pPr algn="just"/>
            <a:r>
              <a:rPr lang="en-US" sz="1800" dirty="0">
                <a:solidFill>
                  <a:schemeClr val="bg1"/>
                </a:solidFill>
              </a:rPr>
              <a:t>A service binding implements the protocol that is used for the OData service. It uses a service definition that projects the data models and their related behaviors to the service.</a:t>
            </a:r>
          </a:p>
        </p:txBody>
      </p:sp>
      <p:pic>
        <p:nvPicPr>
          <p:cNvPr id="3" name="Picture 2"/>
          <p:cNvPicPr>
            <a:picLocks noChangeAspect="1"/>
          </p:cNvPicPr>
          <p:nvPr/>
        </p:nvPicPr>
        <p:blipFill>
          <a:blip r:embed="rId3"/>
          <a:stretch>
            <a:fillRect/>
          </a:stretch>
        </p:blipFill>
        <p:spPr>
          <a:xfrm>
            <a:off x="1712425" y="1718206"/>
            <a:ext cx="8813333" cy="4570550"/>
          </a:xfrm>
          <a:prstGeom prst="rect">
            <a:avLst/>
          </a:prstGeom>
        </p:spPr>
      </p:pic>
    </p:spTree>
    <p:extLst>
      <p:ext uri="{BB962C8B-B14F-4D97-AF65-F5344CB8AC3E}">
        <p14:creationId xmlns:p14="http://schemas.microsoft.com/office/powerpoint/2010/main" val="416814405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BAS Introduction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3970318"/>
          </a:xfrm>
          <a:prstGeom prst="rect">
            <a:avLst/>
          </a:prstGeom>
        </p:spPr>
        <p:txBody>
          <a:bodyPr wrap="square">
            <a:spAutoFit/>
          </a:bodyPr>
          <a:lstStyle/>
          <a:p>
            <a:pPr algn="just"/>
            <a:r>
              <a:rPr lang="en-US" sz="1800" dirty="0">
                <a:solidFill>
                  <a:schemeClr val="bg1"/>
                </a:solidFill>
              </a:rPr>
              <a:t>SAP Business Application Studio is a </a:t>
            </a:r>
            <a:r>
              <a:rPr lang="en-US" sz="1800" b="1" dirty="0">
                <a:solidFill>
                  <a:schemeClr val="bg1"/>
                </a:solidFill>
              </a:rPr>
              <a:t>new SAP Business Technology Platform (BTP) service</a:t>
            </a:r>
            <a:r>
              <a:rPr lang="en-US" sz="1800" dirty="0">
                <a:solidFill>
                  <a:schemeClr val="bg1"/>
                </a:solidFill>
              </a:rPr>
              <a:t> that offers a modern development environment tailored for efficient development of business applications for the SAP Intelligent Enterprise.</a:t>
            </a:r>
          </a:p>
          <a:p>
            <a:pPr algn="just"/>
            <a:endParaRPr lang="en-US" sz="1800" dirty="0">
              <a:solidFill>
                <a:schemeClr val="bg1"/>
              </a:solidFill>
            </a:endParaRPr>
          </a:p>
          <a:p>
            <a:pPr algn="just"/>
            <a:r>
              <a:rPr lang="en-US" sz="1800" dirty="0">
                <a:solidFill>
                  <a:schemeClr val="bg1"/>
                </a:solidFill>
              </a:rPr>
              <a:t>SAP Business Application Studio provides a tailor-made development environment for various development scenarios, such as SAP Fiori, SAP S/4HANA extension, and Workflow. With each of these scenarios, you can create different types of applications.</a:t>
            </a:r>
          </a:p>
          <a:p>
            <a:pPr algn="just"/>
            <a:endParaRPr lang="en-US" sz="1800" dirty="0">
              <a:solidFill>
                <a:schemeClr val="bg1"/>
              </a:solidFill>
            </a:endParaRPr>
          </a:p>
          <a:p>
            <a:pPr algn="just"/>
            <a:r>
              <a:rPr lang="en-US" sz="1800" dirty="0">
                <a:solidFill>
                  <a:schemeClr val="bg1"/>
                </a:solidFill>
              </a:rPr>
              <a:t>These tools cover the end-to-end development cycle:</a:t>
            </a:r>
          </a:p>
          <a:p>
            <a:pPr marL="895243" lvl="1" indent="-285750" algn="just">
              <a:buFont typeface="Wingdings" panose="05000000000000000000" pitchFamily="2" charset="2"/>
              <a:buChar char="§"/>
            </a:pPr>
            <a:r>
              <a:rPr lang="en-US" sz="1800" dirty="0">
                <a:solidFill>
                  <a:schemeClr val="bg1"/>
                </a:solidFill>
              </a:rPr>
              <a:t>Clone an existing project with a Git client or create new project using templates.</a:t>
            </a:r>
          </a:p>
          <a:p>
            <a:pPr marL="895243" lvl="1" indent="-285750" algn="just">
              <a:buFont typeface="Wingdings" panose="05000000000000000000" pitchFamily="2" charset="2"/>
              <a:buChar char="§"/>
            </a:pPr>
            <a:r>
              <a:rPr lang="en-US" sz="1800" dirty="0">
                <a:solidFill>
                  <a:schemeClr val="bg1"/>
                </a:solidFill>
              </a:rPr>
              <a:t>Use editors for SAP-specific technologies.</a:t>
            </a:r>
          </a:p>
          <a:p>
            <a:pPr marL="895243" lvl="1" indent="-285750" algn="just">
              <a:buFont typeface="Wingdings" panose="05000000000000000000" pitchFamily="2" charset="2"/>
              <a:buChar char="§"/>
            </a:pPr>
            <a:r>
              <a:rPr lang="en-US" sz="1800" dirty="0">
                <a:solidFill>
                  <a:schemeClr val="bg1"/>
                </a:solidFill>
              </a:rPr>
              <a:t>Easily test your application on your dev space while consuming services from remote sources.</a:t>
            </a:r>
          </a:p>
          <a:p>
            <a:pPr marL="895243" lvl="1" indent="-285750" algn="just">
              <a:buFont typeface="Wingdings" panose="05000000000000000000" pitchFamily="2" charset="2"/>
              <a:buChar char="§"/>
            </a:pPr>
            <a:r>
              <a:rPr lang="en-US" sz="1800" dirty="0">
                <a:solidFill>
                  <a:schemeClr val="bg1"/>
                </a:solidFill>
              </a:rPr>
              <a:t>Build and deploy the application as a multitarget application (MTA).</a:t>
            </a:r>
          </a:p>
          <a:p>
            <a:pPr algn="just"/>
            <a:endParaRPr lang="en-US" sz="1800" dirty="0">
              <a:solidFill>
                <a:schemeClr val="bg1"/>
              </a:solidFill>
            </a:endParaRPr>
          </a:p>
        </p:txBody>
      </p:sp>
      <p:pic>
        <p:nvPicPr>
          <p:cNvPr id="5128" name="Picture 8" descr="Martin Maruskin blog (something about SAP): Starting with SAP Business  Application Studio (BAS)"/>
          <p:cNvPicPr>
            <a:picLocks noChangeAspect="1" noChangeArrowheads="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4103687" y="4696440"/>
            <a:ext cx="3981450"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79864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10929" y="212878"/>
            <a:ext cx="10969943" cy="711081"/>
          </a:xfrm>
        </p:spPr>
        <p:txBody>
          <a:bodyPr>
            <a:noAutofit/>
          </a:bodyPr>
          <a:lstStyle/>
          <a:p>
            <a:r>
              <a:rPr lang="en-IN" dirty="0">
                <a:solidFill>
                  <a:schemeClr val="bg1"/>
                </a:solidFill>
                <a:latin typeface="Cooper Black" panose="0208090404030B020404" pitchFamily="18" charset="0"/>
              </a:rPr>
              <a:t>Creating Fiori App on BAS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0" y="1901328"/>
            <a:ext cx="6768752" cy="4840040"/>
          </a:xfrm>
          <a:prstGeom prst="rect">
            <a:avLst/>
          </a:prstGeom>
        </p:spPr>
      </p:pic>
      <p:sp>
        <p:nvSpPr>
          <p:cNvPr id="10" name="Rectangle 9"/>
          <p:cNvSpPr/>
          <p:nvPr/>
        </p:nvSpPr>
        <p:spPr>
          <a:xfrm>
            <a:off x="615121" y="913119"/>
            <a:ext cx="10771237" cy="1200329"/>
          </a:xfrm>
          <a:prstGeom prst="rect">
            <a:avLst/>
          </a:prstGeom>
        </p:spPr>
        <p:txBody>
          <a:bodyPr wrap="square">
            <a:spAutoFit/>
          </a:bodyPr>
          <a:lstStyle/>
          <a:p>
            <a:pPr algn="just"/>
            <a:r>
              <a:rPr lang="en-US" sz="1800" dirty="0">
                <a:solidFill>
                  <a:schemeClr val="bg1"/>
                </a:solidFill>
              </a:rPr>
              <a:t>Creating Fiori App on BAS Using Service on Top of CDS Model.</a:t>
            </a:r>
          </a:p>
          <a:p>
            <a:pPr marL="342900" indent="-342900" algn="just">
              <a:buFont typeface="+mj-lt"/>
              <a:buAutoNum type="arabicPeriod"/>
            </a:pPr>
            <a:r>
              <a:rPr lang="en-US" sz="1800" dirty="0">
                <a:solidFill>
                  <a:schemeClr val="bg1"/>
                </a:solidFill>
              </a:rPr>
              <a:t>First Login Cloud Foundry ( cf login ).</a:t>
            </a:r>
          </a:p>
          <a:p>
            <a:pPr marL="342900" indent="-342900" algn="just">
              <a:buFont typeface="+mj-lt"/>
              <a:buAutoNum type="arabicPeriod"/>
            </a:pPr>
            <a:r>
              <a:rPr lang="en-US" sz="1800" dirty="0">
                <a:solidFill>
                  <a:schemeClr val="bg1"/>
                </a:solidFill>
              </a:rPr>
              <a:t>Select System ABAP Environment on SAP BTP.</a:t>
            </a:r>
          </a:p>
          <a:p>
            <a:pPr algn="just"/>
            <a:endParaRPr lang="en-US" sz="1800" dirty="0">
              <a:solidFill>
                <a:schemeClr val="bg1"/>
              </a:solidFill>
            </a:endParaRPr>
          </a:p>
        </p:txBody>
      </p:sp>
    </p:spTree>
    <p:extLst>
      <p:ext uri="{BB962C8B-B14F-4D97-AF65-F5344CB8AC3E}">
        <p14:creationId xmlns:p14="http://schemas.microsoft.com/office/powerpoint/2010/main" val="41087053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124D19-A0AE-A2C7-1FF4-BF20686B010C}"/>
              </a:ext>
            </a:extLst>
          </p:cNvPr>
          <p:cNvSpPr txBox="1"/>
          <p:nvPr/>
        </p:nvSpPr>
        <p:spPr>
          <a:xfrm>
            <a:off x="981844" y="404664"/>
            <a:ext cx="10657184" cy="461665"/>
          </a:xfrm>
          <a:prstGeom prst="rect">
            <a:avLst/>
          </a:prstGeom>
          <a:noFill/>
        </p:spPr>
        <p:txBody>
          <a:bodyPr wrap="square" rtlCol="0">
            <a:spAutoFit/>
          </a:bodyPr>
          <a:lstStyle/>
          <a:p>
            <a:r>
              <a:rPr lang="en-US" dirty="0"/>
              <a:t>AMDP					CDS Table Function</a:t>
            </a:r>
          </a:p>
        </p:txBody>
      </p:sp>
      <p:cxnSp>
        <p:nvCxnSpPr>
          <p:cNvPr id="6" name="Straight Connector 5">
            <a:extLst>
              <a:ext uri="{FF2B5EF4-FFF2-40B4-BE49-F238E27FC236}">
                <a16:creationId xmlns:a16="http://schemas.microsoft.com/office/drawing/2014/main" id="{02999FD7-FE7D-0CE2-A139-63D1C48BC423}"/>
              </a:ext>
            </a:extLst>
          </p:cNvPr>
          <p:cNvCxnSpPr/>
          <p:nvPr/>
        </p:nvCxnSpPr>
        <p:spPr>
          <a:xfrm>
            <a:off x="6238428" y="692696"/>
            <a:ext cx="0" cy="5328592"/>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311629-2A89-1662-7557-439AEB007EBD}"/>
              </a:ext>
            </a:extLst>
          </p:cNvPr>
          <p:cNvSpPr txBox="1"/>
          <p:nvPr/>
        </p:nvSpPr>
        <p:spPr>
          <a:xfrm>
            <a:off x="333772" y="1124744"/>
            <a:ext cx="5544615" cy="2677656"/>
          </a:xfrm>
          <a:prstGeom prst="rect">
            <a:avLst/>
          </a:prstGeom>
          <a:noFill/>
        </p:spPr>
        <p:txBody>
          <a:bodyPr wrap="square" rtlCol="0">
            <a:spAutoFit/>
          </a:bodyPr>
          <a:lstStyle/>
          <a:p>
            <a:pPr marL="342900" indent="-342900">
              <a:buFont typeface="Arial" panose="020B0604020202020204" pitchFamily="34" charset="0"/>
              <a:buChar char="•"/>
            </a:pPr>
            <a:r>
              <a:rPr lang="en-US" dirty="0"/>
              <a:t>AMDP when called, creates a procedure in HANA</a:t>
            </a:r>
          </a:p>
          <a:p>
            <a:pPr marL="342900" indent="-342900">
              <a:buFont typeface="Arial" panose="020B0604020202020204" pitchFamily="34" charset="0"/>
              <a:buChar char="•"/>
            </a:pPr>
            <a:r>
              <a:rPr lang="en-US" dirty="0"/>
              <a:t>We can have multiple input and output parameters</a:t>
            </a:r>
          </a:p>
          <a:p>
            <a:pPr marL="342900" indent="-342900">
              <a:buFont typeface="Arial" panose="020B0604020202020204" pitchFamily="34" charset="0"/>
              <a:buChar char="•"/>
            </a:pPr>
            <a:r>
              <a:rPr lang="en-US" dirty="0"/>
              <a:t>We can use AMDP for write operations</a:t>
            </a:r>
          </a:p>
          <a:p>
            <a:pPr marL="342900" indent="-342900">
              <a:buFont typeface="Arial" panose="020B0604020202020204" pitchFamily="34" charset="0"/>
              <a:buChar char="•"/>
            </a:pPr>
            <a:r>
              <a:rPr lang="en-US" dirty="0"/>
              <a:t>We cannot join an AMDP with CDS views or entities</a:t>
            </a:r>
          </a:p>
        </p:txBody>
      </p:sp>
      <p:sp>
        <p:nvSpPr>
          <p:cNvPr id="8" name="TextBox 7">
            <a:extLst>
              <a:ext uri="{FF2B5EF4-FFF2-40B4-BE49-F238E27FC236}">
                <a16:creationId xmlns:a16="http://schemas.microsoft.com/office/drawing/2014/main" id="{53DFBD31-9465-F901-39C7-943A1F955047}"/>
              </a:ext>
            </a:extLst>
          </p:cNvPr>
          <p:cNvSpPr txBox="1"/>
          <p:nvPr/>
        </p:nvSpPr>
        <p:spPr>
          <a:xfrm>
            <a:off x="6572565" y="1124743"/>
            <a:ext cx="5544615" cy="2677656"/>
          </a:xfrm>
          <a:prstGeom prst="rect">
            <a:avLst/>
          </a:prstGeom>
          <a:noFill/>
        </p:spPr>
        <p:txBody>
          <a:bodyPr wrap="square" rtlCol="0">
            <a:spAutoFit/>
          </a:bodyPr>
          <a:lstStyle/>
          <a:p>
            <a:pPr marL="342900" indent="-342900">
              <a:buFont typeface="Arial" panose="020B0604020202020204" pitchFamily="34" charset="0"/>
              <a:buChar char="•"/>
            </a:pPr>
            <a:r>
              <a:rPr lang="en-US" dirty="0"/>
              <a:t>TF when called, it creates a Table Function (UDF) in HANA</a:t>
            </a:r>
          </a:p>
          <a:p>
            <a:pPr marL="342900" indent="-342900">
              <a:buFont typeface="Arial" panose="020B0604020202020204" pitchFamily="34" charset="0"/>
              <a:buChar char="•"/>
            </a:pPr>
            <a:r>
              <a:rPr lang="en-US" dirty="0"/>
              <a:t>We can have multiple input but the output is ONLY one</a:t>
            </a:r>
          </a:p>
          <a:p>
            <a:pPr marL="342900" indent="-342900">
              <a:buFont typeface="Arial" panose="020B0604020202020204" pitchFamily="34" charset="0"/>
              <a:buChar char="•"/>
            </a:pPr>
            <a:r>
              <a:rPr lang="en-US" dirty="0"/>
              <a:t>Always read only</a:t>
            </a:r>
          </a:p>
          <a:p>
            <a:pPr marL="342900" indent="-342900">
              <a:buFont typeface="Arial" panose="020B0604020202020204" pitchFamily="34" charset="0"/>
              <a:buChar char="•"/>
            </a:pPr>
            <a:r>
              <a:rPr lang="en-US" dirty="0"/>
              <a:t>Can be used as join/association with another CDS views</a:t>
            </a:r>
          </a:p>
        </p:txBody>
      </p:sp>
    </p:spTree>
    <p:extLst>
      <p:ext uri="{BB962C8B-B14F-4D97-AF65-F5344CB8AC3E}">
        <p14:creationId xmlns:p14="http://schemas.microsoft.com/office/powerpoint/2010/main" val="2917152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7259" y="420780"/>
            <a:ext cx="892266" cy="791187"/>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200" b="1" dirty="0">
                <a:solidFill>
                  <a:prstClr val="black"/>
                </a:solidFill>
                <a:latin typeface="Calibri" panose="020F0502020204030204"/>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600" dirty="0">
                <a:latin typeface="Cooper Black" panose="0208090404030B020404" pitchFamily="18" charset="0"/>
              </a:rPr>
              <a:t>Challenges in ABAP development</a:t>
            </a:r>
            <a:endParaRPr lang="en-IN" sz="3599" dirty="0">
              <a:solidFill>
                <a:prstClr val="black"/>
              </a:solidFill>
              <a:latin typeface="Cooper Black" panose="0208090404030B020404" pitchFamily="18" charset="0"/>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Alex, ABAP Developer,</a:t>
            </a:r>
          </a:p>
          <a:p>
            <a:pPr defTabSz="914126"/>
            <a:r>
              <a:rPr lang="en-US" sz="1799" b="1" dirty="0">
                <a:solidFill>
                  <a:prstClr val="black"/>
                </a:solidFill>
                <a:latin typeface="Calibri" panose="020F0502020204030204"/>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Stella, ABAP Developer,</a:t>
            </a:r>
          </a:p>
          <a:p>
            <a:pPr defTabSz="914126"/>
            <a:r>
              <a:rPr lang="en-US" sz="1799" b="1" dirty="0">
                <a:solidFill>
                  <a:prstClr val="black"/>
                </a:solidFill>
                <a:latin typeface="Calibri" panose="020F0502020204030204"/>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defTabSz="914126"/>
            <a:r>
              <a:rPr lang="en-US" sz="1799" b="1" dirty="0">
                <a:solidFill>
                  <a:prstClr val="black"/>
                </a:solidFill>
                <a:latin typeface="Calibri" panose="020F0502020204030204"/>
              </a:rPr>
              <a:t>Common needs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Create application logic</a:t>
            </a:r>
          </a:p>
          <a:p>
            <a:pPr marL="285664" indent="-285664" defTabSz="914126">
              <a:buFont typeface="Arial" panose="020B0604020202020204" pitchFamily="34" charset="0"/>
              <a:buChar char="•"/>
            </a:pPr>
            <a:r>
              <a:rPr lang="en-US" sz="1600" dirty="0">
                <a:solidFill>
                  <a:prstClr val="black"/>
                </a:solidFill>
                <a:latin typeface="Calibri" panose="020F0502020204030204"/>
              </a:rPr>
              <a:t>Insert, update, delete, validate, select data</a:t>
            </a:r>
          </a:p>
          <a:p>
            <a:pPr marL="285664" indent="-285664" defTabSz="914126">
              <a:buFont typeface="Arial" panose="020B0604020202020204" pitchFamily="34" charset="0"/>
              <a:buChar char="•"/>
            </a:pPr>
            <a:r>
              <a:rPr lang="en-US" sz="1600" dirty="0">
                <a:solidFill>
                  <a:prstClr val="black"/>
                </a:solidFill>
                <a:latin typeface="Calibri" panose="020F0502020204030204"/>
              </a:rPr>
              <a:t>Perform validations</a:t>
            </a:r>
          </a:p>
          <a:p>
            <a:pPr marL="285664" indent="-285664" defTabSz="914126">
              <a:buFont typeface="Arial" panose="020B0604020202020204" pitchFamily="34" charset="0"/>
              <a:buChar char="•"/>
            </a:pPr>
            <a:r>
              <a:rPr lang="en-US" sz="1600" dirty="0">
                <a:solidFill>
                  <a:prstClr val="black"/>
                </a:solidFill>
                <a:latin typeface="Calibri" panose="020F0502020204030204"/>
              </a:rPr>
              <a:t>Check customizing</a:t>
            </a:r>
          </a:p>
          <a:p>
            <a:pPr marL="285664" indent="-285664" defTabSz="914126">
              <a:buFont typeface="Arial" panose="020B0604020202020204" pitchFamily="34" charset="0"/>
              <a:buChar char="•"/>
            </a:pPr>
            <a:r>
              <a:rPr lang="en-US" sz="1600" dirty="0">
                <a:solidFill>
                  <a:prstClr val="black"/>
                </a:solidFill>
                <a:latin typeface="Calibri" panose="020F0502020204030204"/>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defTabSz="914126"/>
            <a:r>
              <a:rPr lang="en-US" sz="1799" b="1" dirty="0">
                <a:solidFill>
                  <a:prstClr val="black"/>
                </a:solidFill>
                <a:latin typeface="Calibri" panose="020F0502020204030204"/>
              </a:rPr>
              <a:t>Challenges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Thinks differently</a:t>
            </a:r>
          </a:p>
          <a:p>
            <a:pPr marL="285664" indent="-285664" defTabSz="914126">
              <a:buFont typeface="Arial" panose="020B0604020202020204" pitchFamily="34" charset="0"/>
              <a:buChar char="•"/>
            </a:pPr>
            <a:r>
              <a:rPr lang="en-US" sz="1600" dirty="0">
                <a:solidFill>
                  <a:prstClr val="black"/>
                </a:solidFill>
                <a:latin typeface="Calibri" panose="020F0502020204030204"/>
              </a:rPr>
              <a:t>Adapt application code</a:t>
            </a:r>
          </a:p>
          <a:p>
            <a:pPr marL="285664" indent="-285664" defTabSz="914126">
              <a:buFont typeface="Arial" panose="020B0604020202020204" pitchFamily="34" charset="0"/>
              <a:buChar char="•"/>
            </a:pPr>
            <a:r>
              <a:rPr lang="en-US" sz="1600" dirty="0">
                <a:solidFill>
                  <a:prstClr val="black"/>
                </a:solidFill>
                <a:latin typeface="Calibri" panose="020F0502020204030204"/>
              </a:rPr>
              <a:t>High maintenance</a:t>
            </a:r>
          </a:p>
          <a:p>
            <a:pPr marL="285664" indent="-285664" defTabSz="914126">
              <a:buFont typeface="Arial" panose="020B0604020202020204" pitchFamily="34" charset="0"/>
              <a:buChar char="•"/>
            </a:pPr>
            <a:r>
              <a:rPr lang="en-US" sz="1600" dirty="0">
                <a:solidFill>
                  <a:prstClr val="black"/>
                </a:solidFill>
                <a:latin typeface="Calibri" panose="020F0502020204030204"/>
              </a:rPr>
              <a:t>No standardization</a:t>
            </a:r>
          </a:p>
          <a:p>
            <a:pPr marL="285664" indent="-285664" defTabSz="914126">
              <a:buFont typeface="Arial" panose="020B0604020202020204" pitchFamily="34" charset="0"/>
              <a:buChar char="•"/>
            </a:pPr>
            <a:r>
              <a:rPr lang="en-US" sz="1600" dirty="0">
                <a:solidFill>
                  <a:prstClr val="black"/>
                </a:solidFill>
                <a:latin typeface="Calibri" panose="020F0502020204030204"/>
              </a:rPr>
              <a:t>Different coding practices</a:t>
            </a:r>
          </a:p>
          <a:p>
            <a:pPr marL="285664" indent="-285664" defTabSz="914126">
              <a:buFont typeface="Arial" panose="020B0604020202020204" pitchFamily="34" charset="0"/>
              <a:buChar char="•"/>
            </a:pPr>
            <a:r>
              <a:rPr lang="en-US" sz="1600" dirty="0">
                <a:solidFill>
                  <a:prstClr val="black"/>
                </a:solidFill>
                <a:latin typeface="Calibri" panose="020F0502020204030204"/>
              </a:rPr>
              <a:t>Lack of standard</a:t>
            </a:r>
            <a:endParaRPr lang="en-US" sz="1799" dirty="0">
              <a:solidFill>
                <a:prstClr val="black"/>
              </a:solidFill>
              <a:latin typeface="Calibri" panose="020F0502020204030204"/>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02</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609637" y="955402"/>
            <a:ext cx="9661239" cy="5006820"/>
          </a:xfrm>
          <a:prstGeom prst="rect">
            <a:avLst/>
          </a:prstGeom>
          <a:noFill/>
        </p:spPr>
        <p:txBody>
          <a:bodyPr wrap="square" rtlCol="0">
            <a:spAutoFit/>
          </a:bodyPr>
          <a:lstStyle/>
          <a:p>
            <a:pPr marL="133457" indent="-285750">
              <a:buFont typeface="Arial" panose="020B0604020202020204" pitchFamily="34" charset="0"/>
              <a:buChar char="•"/>
            </a:pPr>
            <a:r>
              <a:rPr lang="en-US" sz="1800" dirty="0">
                <a:solidFill>
                  <a:schemeClr val="bg1"/>
                </a:solidFill>
              </a:rPr>
              <a:t>Introduction to CDS Views Basics</a:t>
            </a:r>
          </a:p>
          <a:p>
            <a:pPr marL="133457" indent="-285750">
              <a:buFont typeface="Arial" panose="020B0604020202020204" pitchFamily="34" charset="0"/>
              <a:buChar char="•"/>
            </a:pPr>
            <a:r>
              <a:rPr lang="en-US" sz="1800" dirty="0">
                <a:solidFill>
                  <a:schemeClr val="bg1"/>
                </a:solidFill>
              </a:rPr>
              <a:t>Introduction to CDS entities</a:t>
            </a:r>
          </a:p>
          <a:p>
            <a:pPr marL="133457" indent="-285750">
              <a:buFont typeface="Arial" panose="020B0604020202020204" pitchFamily="34" charset="0"/>
              <a:buChar char="•"/>
            </a:pPr>
            <a:r>
              <a:rPr lang="en-US" sz="1800" dirty="0">
                <a:solidFill>
                  <a:schemeClr val="bg1"/>
                </a:solidFill>
              </a:rPr>
              <a:t>Describing AMDP with Use Case</a:t>
            </a:r>
          </a:p>
          <a:p>
            <a:pPr marL="133457" indent="-285750">
              <a:buFont typeface="Arial" panose="020B0604020202020204" pitchFamily="34" charset="0"/>
              <a:buChar char="•"/>
            </a:pPr>
            <a:r>
              <a:rPr lang="en-US" sz="1800" dirty="0">
                <a:solidFill>
                  <a:schemeClr val="bg1"/>
                </a:solidFill>
              </a:rPr>
              <a:t>Table function</a:t>
            </a:r>
          </a:p>
          <a:p>
            <a:pPr marL="133457" indent="-285750">
              <a:buFont typeface="Arial" panose="020B0604020202020204" pitchFamily="34" charset="0"/>
              <a:buChar char="•"/>
            </a:pPr>
            <a:r>
              <a:rPr lang="en-US" sz="1800" dirty="0">
                <a:solidFill>
                  <a:schemeClr val="bg1"/>
                </a:solidFill>
              </a:rPr>
              <a:t>Service Definition &amp; Service Binding</a:t>
            </a:r>
          </a:p>
          <a:p>
            <a:pPr marL="133457" indent="-285750">
              <a:buFont typeface="Arial" panose="020B0604020202020204" pitchFamily="34" charset="0"/>
              <a:buChar char="•"/>
            </a:pPr>
            <a:r>
              <a:rPr lang="en-US" sz="1800" dirty="0">
                <a:solidFill>
                  <a:schemeClr val="bg1"/>
                </a:solidFill>
              </a:rPr>
              <a:t>Introduction to SAP Business Application Studio</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Common Challenges in ABAP Development</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Evolution of ABAP Programming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RAP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Types of Scenarios</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Managed Scenario </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Unmanaged Scenario</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Explanation of Flight Data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Unmanaged Scenario </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Development (Unmanaged Scenario) </a:t>
            </a:r>
          </a:p>
          <a:p>
            <a:pPr marL="342900" marR="0" lvl="0" indent="-342900">
              <a:lnSpc>
                <a:spcPct val="107000"/>
              </a:lnSpc>
              <a:spcBef>
                <a:spcPts val="0"/>
              </a:spcBef>
              <a:spcAft>
                <a:spcPts val="80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CDS Views</a:t>
            </a:r>
          </a:p>
          <a:p>
            <a:pPr marL="342900" marR="0" lvl="0" indent="-342900">
              <a:lnSpc>
                <a:spcPct val="107000"/>
              </a:lnSpc>
              <a:spcBef>
                <a:spcPts val="0"/>
              </a:spcBef>
              <a:spcAft>
                <a:spcPts val="800"/>
              </a:spcAft>
              <a:buFont typeface="Symbol" panose="05050102010706020507" pitchFamily="18" charset="2"/>
              <a:buChar char=""/>
            </a:pP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562831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B8925C0-6B4B-2A3F-E469-E845481AB338}"/>
                  </a:ext>
                </a:extLst>
              </p14:cNvPr>
              <p14:cNvContentPartPr/>
              <p14:nvPr/>
            </p14:nvContentPartPr>
            <p14:xfrm>
              <a:off x="1841400" y="5937120"/>
              <a:ext cx="360" cy="360"/>
            </p14:xfrm>
          </p:contentPart>
        </mc:Choice>
        <mc:Fallback xmlns="">
          <p:pic>
            <p:nvPicPr>
              <p:cNvPr id="3" name="Ink 2">
                <a:extLst>
                  <a:ext uri="{FF2B5EF4-FFF2-40B4-BE49-F238E27FC236}">
                    <a16:creationId xmlns:a16="http://schemas.microsoft.com/office/drawing/2014/main" id="{0B8925C0-6B4B-2A3F-E469-E845481AB338}"/>
                  </a:ext>
                </a:extLst>
              </p:cNvPr>
              <p:cNvPicPr/>
              <p:nvPr/>
            </p:nvPicPr>
            <p:blipFill>
              <a:blip r:embed="rId5"/>
              <a:stretch>
                <a:fillRect/>
              </a:stretch>
            </p:blipFill>
            <p:spPr>
              <a:xfrm>
                <a:off x="1832040" y="5927760"/>
                <a:ext cx="19080" cy="19080"/>
              </a:xfrm>
              <a:prstGeom prst="rect">
                <a:avLst/>
              </a:prstGeom>
            </p:spPr>
          </p:pic>
        </mc:Fallback>
      </mc:AlternateContent>
    </p:spTree>
    <p:extLst>
      <p:ext uri="{BB962C8B-B14F-4D97-AF65-F5344CB8AC3E}">
        <p14:creationId xmlns:p14="http://schemas.microsoft.com/office/powerpoint/2010/main" val="184956116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Agency 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Entity 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Create OData Service ( Business Service )</a:t>
            </a:r>
            <a:endParaRPr lang="en-US" dirty="0">
              <a:latin typeface="Cooper Black" panose="0208090404030B020404" pitchFamily="18" charset="0"/>
            </a:endParaRP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000" dirty="0">
                <a:solidFill>
                  <a:schemeClr val="accent2">
                    <a:lumMod val="50000"/>
                  </a:schemeClr>
                </a:solidFill>
                <a:latin typeface="Cooper Black" panose="0208090404030B020404" pitchFamily="18" charset="0"/>
              </a:rPr>
              <a:t>Code To Data Paradigm</a:t>
            </a:r>
            <a:endParaRPr lang="en-IN" sz="20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900">
                <a:solidFill>
                  <a:prstClr val="black">
                    <a:tint val="75000"/>
                  </a:prstClr>
                </a:solidFill>
                <a:latin typeface="Franklin Gothic Heavy" panose="020B0903020102020204" pitchFamily="34" charset="0"/>
              </a:rPr>
              <a:pPr defTabSz="1218895">
                <a:defRPr/>
              </a:pPr>
              <a:t>3</a:t>
            </a:fld>
            <a:endParaRPr lang="en" sz="90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46221"/>
          </a:xfrm>
          <a:prstGeom prst="rect">
            <a:avLst/>
          </a:prstGeom>
          <a:noFill/>
        </p:spPr>
        <p:txBody>
          <a:bodyPr wrap="square" rtlCol="0">
            <a:spAutoFit/>
          </a:bodyPr>
          <a:lstStyle/>
          <a:p>
            <a:pPr defTabSz="1218895">
              <a:defRPr/>
            </a:pPr>
            <a:r>
              <a:rPr lang="en-US" sz="1000" dirty="0">
                <a:solidFill>
                  <a:srgbClr val="ED7D31">
                    <a:lumMod val="50000"/>
                  </a:srgbClr>
                </a:solidFill>
                <a:latin typeface="Franklin Gothic Heavy" panose="020B0903020102020204" pitchFamily="34" charset="0"/>
              </a:rPr>
              <a:t>www.anubhavtrainings.com</a:t>
            </a:r>
            <a:endParaRPr lang="en-IN" sz="10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4" name="Rectangle 3">
            <a:extLst>
              <a:ext uri="{FF2B5EF4-FFF2-40B4-BE49-F238E27FC236}">
                <a16:creationId xmlns:a16="http://schemas.microsoft.com/office/drawing/2014/main" id="{38F71A75-EBFC-AC0B-33FD-C529FC65C676}"/>
              </a:ext>
            </a:extLst>
          </p:cNvPr>
          <p:cNvSpPr/>
          <p:nvPr/>
        </p:nvSpPr>
        <p:spPr>
          <a:xfrm>
            <a:off x="3180522" y="1286433"/>
            <a:ext cx="5275475" cy="2142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System</a:t>
            </a:r>
          </a:p>
          <a:p>
            <a:pPr algn="ctr"/>
            <a:endParaRPr lang="en-US" sz="1800" dirty="0"/>
          </a:p>
          <a:p>
            <a:pPr algn="ctr"/>
            <a:endParaRPr lang="en-US" sz="1800" dirty="0"/>
          </a:p>
          <a:p>
            <a:pPr algn="ctr"/>
            <a:endParaRPr lang="en-US" sz="1800" dirty="0"/>
          </a:p>
          <a:p>
            <a:pPr algn="ctr"/>
            <a:endParaRPr lang="en-US" sz="1800" dirty="0"/>
          </a:p>
        </p:txBody>
      </p:sp>
      <p:sp>
        <p:nvSpPr>
          <p:cNvPr id="9" name="Rectangle 8">
            <a:extLst>
              <a:ext uri="{FF2B5EF4-FFF2-40B4-BE49-F238E27FC236}">
                <a16:creationId xmlns:a16="http://schemas.microsoft.com/office/drawing/2014/main" id="{F7C8147C-1C0F-6F22-78CC-1856A9B9630E}"/>
              </a:ext>
            </a:extLst>
          </p:cNvPr>
          <p:cNvSpPr/>
          <p:nvPr/>
        </p:nvSpPr>
        <p:spPr>
          <a:xfrm>
            <a:off x="3180522" y="4144075"/>
            <a:ext cx="5275475" cy="2142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r>
              <a:rPr lang="en-US" sz="1800" dirty="0"/>
              <a:t>HANA DB</a:t>
            </a:r>
          </a:p>
        </p:txBody>
      </p:sp>
      <p:sp>
        <p:nvSpPr>
          <p:cNvPr id="7" name="Isosceles Triangle 6">
            <a:extLst>
              <a:ext uri="{FF2B5EF4-FFF2-40B4-BE49-F238E27FC236}">
                <a16:creationId xmlns:a16="http://schemas.microsoft.com/office/drawing/2014/main" id="{C90519B2-BE24-0A75-966E-1FC221D4BCFC}"/>
              </a:ext>
            </a:extLst>
          </p:cNvPr>
          <p:cNvSpPr/>
          <p:nvPr/>
        </p:nvSpPr>
        <p:spPr>
          <a:xfrm>
            <a:off x="1485513" y="1438793"/>
            <a:ext cx="1695009" cy="47517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4B16E5A0-9921-061F-81DE-C24D694CF590}"/>
              </a:ext>
            </a:extLst>
          </p:cNvPr>
          <p:cNvSpPr/>
          <p:nvPr/>
        </p:nvSpPr>
        <p:spPr>
          <a:xfrm>
            <a:off x="3494764" y="2391045"/>
            <a:ext cx="2009253" cy="837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CDS Views</a:t>
            </a:r>
          </a:p>
          <a:p>
            <a:pPr algn="ctr"/>
            <a:r>
              <a:rPr lang="en-US" sz="1800" dirty="0"/>
              <a:t>NW 7.4 SP6</a:t>
            </a:r>
          </a:p>
          <a:p>
            <a:pPr algn="ctr"/>
            <a:r>
              <a:rPr lang="en-US" sz="1800" dirty="0"/>
              <a:t>Any DB</a:t>
            </a:r>
          </a:p>
        </p:txBody>
      </p:sp>
      <p:sp>
        <p:nvSpPr>
          <p:cNvPr id="11" name="Rectangle 10">
            <a:extLst>
              <a:ext uri="{FF2B5EF4-FFF2-40B4-BE49-F238E27FC236}">
                <a16:creationId xmlns:a16="http://schemas.microsoft.com/office/drawing/2014/main" id="{03121F76-58B5-73DC-140E-EBE64D39CD63}"/>
              </a:ext>
            </a:extLst>
          </p:cNvPr>
          <p:cNvSpPr/>
          <p:nvPr/>
        </p:nvSpPr>
        <p:spPr>
          <a:xfrm>
            <a:off x="6194399" y="2391045"/>
            <a:ext cx="2009253" cy="837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AMDP/Table Function</a:t>
            </a:r>
          </a:p>
          <a:p>
            <a:pPr algn="ctr"/>
            <a:r>
              <a:rPr lang="en-US" sz="1800" dirty="0"/>
              <a:t>7.4SP6, 7.5</a:t>
            </a:r>
          </a:p>
        </p:txBody>
      </p:sp>
      <p:sp>
        <p:nvSpPr>
          <p:cNvPr id="12" name="Arrow: Down 11">
            <a:extLst>
              <a:ext uri="{FF2B5EF4-FFF2-40B4-BE49-F238E27FC236}">
                <a16:creationId xmlns:a16="http://schemas.microsoft.com/office/drawing/2014/main" id="{E2E90D95-B107-D0D6-5ECC-EA41579DFF4C}"/>
              </a:ext>
            </a:extLst>
          </p:cNvPr>
          <p:cNvSpPr/>
          <p:nvPr/>
        </p:nvSpPr>
        <p:spPr>
          <a:xfrm>
            <a:off x="4132774" y="3229027"/>
            <a:ext cx="742757" cy="1590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Rounded Corners 12">
            <a:extLst>
              <a:ext uri="{FF2B5EF4-FFF2-40B4-BE49-F238E27FC236}">
                <a16:creationId xmlns:a16="http://schemas.microsoft.com/office/drawing/2014/main" id="{1FCAFCBD-EFA4-B4D8-37E9-FD834FA2EC1D}"/>
              </a:ext>
            </a:extLst>
          </p:cNvPr>
          <p:cNvSpPr/>
          <p:nvPr/>
        </p:nvSpPr>
        <p:spPr>
          <a:xfrm>
            <a:off x="3408154" y="4819289"/>
            <a:ext cx="2095862" cy="6094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dirty="0"/>
              <a:t>HANA Views</a:t>
            </a:r>
          </a:p>
        </p:txBody>
      </p:sp>
      <p:sp>
        <p:nvSpPr>
          <p:cNvPr id="14" name="Arrow: Down 13">
            <a:extLst>
              <a:ext uri="{FF2B5EF4-FFF2-40B4-BE49-F238E27FC236}">
                <a16:creationId xmlns:a16="http://schemas.microsoft.com/office/drawing/2014/main" id="{5DC0984F-B5AD-3972-E980-C7B8A6D88C32}"/>
              </a:ext>
            </a:extLst>
          </p:cNvPr>
          <p:cNvSpPr/>
          <p:nvPr/>
        </p:nvSpPr>
        <p:spPr>
          <a:xfrm>
            <a:off x="6827647" y="3253810"/>
            <a:ext cx="742757" cy="1590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Rounded Corners 14">
            <a:extLst>
              <a:ext uri="{FF2B5EF4-FFF2-40B4-BE49-F238E27FC236}">
                <a16:creationId xmlns:a16="http://schemas.microsoft.com/office/drawing/2014/main" id="{B0919E0F-1D6B-6ADC-7258-094FAB3ACCC6}"/>
              </a:ext>
            </a:extLst>
          </p:cNvPr>
          <p:cNvSpPr/>
          <p:nvPr/>
        </p:nvSpPr>
        <p:spPr>
          <a:xfrm>
            <a:off x="6194399" y="4868854"/>
            <a:ext cx="2095862" cy="6094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b="1" dirty="0"/>
              <a:t>SQL Script procedure and function</a:t>
            </a:r>
          </a:p>
        </p:txBody>
      </p:sp>
    </p:spTree>
    <p:extLst>
      <p:ext uri="{BB962C8B-B14F-4D97-AF65-F5344CB8AC3E}">
        <p14:creationId xmlns:p14="http://schemas.microsoft.com/office/powerpoint/2010/main" val="152365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8CA1-0B32-EDE0-6738-34B95DF96DAF}"/>
              </a:ext>
            </a:extLst>
          </p:cNvPr>
          <p:cNvSpPr>
            <a:spLocks noGrp="1"/>
          </p:cNvSpPr>
          <p:nvPr>
            <p:ph type="title"/>
          </p:nvPr>
        </p:nvSpPr>
        <p:spPr/>
        <p:txBody>
          <a:bodyPr/>
          <a:lstStyle/>
          <a:p>
            <a:r>
              <a:rPr lang="en-US" dirty="0"/>
              <a:t>Metadata extension</a:t>
            </a:r>
          </a:p>
        </p:txBody>
      </p:sp>
      <p:sp>
        <p:nvSpPr>
          <p:cNvPr id="3" name="TextBox 2">
            <a:extLst>
              <a:ext uri="{FF2B5EF4-FFF2-40B4-BE49-F238E27FC236}">
                <a16:creationId xmlns:a16="http://schemas.microsoft.com/office/drawing/2014/main" id="{FE01DFEF-C8B0-D9A6-D658-5F34898B33D6}"/>
              </a:ext>
            </a:extLst>
          </p:cNvPr>
          <p:cNvSpPr txBox="1"/>
          <p:nvPr/>
        </p:nvSpPr>
        <p:spPr>
          <a:xfrm>
            <a:off x="405780" y="1052736"/>
            <a:ext cx="11593288" cy="1200329"/>
          </a:xfrm>
          <a:prstGeom prst="rect">
            <a:avLst/>
          </a:prstGeom>
          <a:noFill/>
        </p:spPr>
        <p:txBody>
          <a:bodyPr wrap="square" rtlCol="0">
            <a:spAutoFit/>
          </a:bodyPr>
          <a:lstStyle/>
          <a:p>
            <a:r>
              <a:rPr lang="en-US" dirty="0"/>
              <a:t>When we develop CDS views, we can put many annotations inside CDS. But when we looking forward to develop a UI application, we want @UI annotations. By putting these UI annotations directly inside CDS, we are </a:t>
            </a:r>
            <a:r>
              <a:rPr lang="en-US"/>
              <a:t>talking risk.</a:t>
            </a:r>
          </a:p>
        </p:txBody>
      </p:sp>
    </p:spTree>
    <p:extLst>
      <p:ext uri="{BB962C8B-B14F-4D97-AF65-F5344CB8AC3E}">
        <p14:creationId xmlns:p14="http://schemas.microsoft.com/office/powerpoint/2010/main" val="2075417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Metadata Extension</a:t>
            </a:r>
          </a:p>
          <a:p>
            <a:r>
              <a:rPr lang="en-US" sz="2000" dirty="0">
                <a:hlinkClick r:id="rId3"/>
              </a:rPr>
              <a:t>MDE file for Travel</a:t>
            </a:r>
            <a:endParaRPr lang="en-US" sz="2000" dirty="0"/>
          </a:p>
          <a:p>
            <a:endParaRPr lang="en-US" sz="2000" dirty="0"/>
          </a:p>
          <a:p>
            <a:r>
              <a:rPr lang="en-US" sz="2000" dirty="0"/>
              <a:t>Documentation</a:t>
            </a:r>
          </a:p>
          <a:p>
            <a:r>
              <a:rPr lang="en-US" sz="2000" dirty="0">
                <a:hlinkClick r:id="rId4"/>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1027606"/>
            <a:ext cx="4248472" cy="738664"/>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ZI_TRAVEL_U_XX  </a:t>
            </a:r>
            <a:r>
              <a:rPr lang="en-US" sz="1800" kern="0" dirty="0">
                <a:cs typeface="Arial" pitchFamily="34" charset="0"/>
              </a:rPr>
              <a:t>(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800" dirty="0">
                <a:solidFill>
                  <a:schemeClr val="accent2">
                    <a:lumMod val="50000"/>
                  </a:schemeClr>
                </a:solidFill>
                <a:latin typeface="Cooper Black" panose="0208090404030B020404" pitchFamily="18" charset="0"/>
              </a:rPr>
              <a:t>Why we need views in ANY SOFTWARE</a:t>
            </a:r>
            <a:endParaRPr lang="en-IN" sz="28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1050">
                <a:solidFill>
                  <a:prstClr val="black">
                    <a:tint val="75000"/>
                  </a:prstClr>
                </a:solidFill>
                <a:latin typeface="Franklin Gothic Heavy" panose="020B0903020102020204" pitchFamily="34" charset="0"/>
              </a:rPr>
              <a:pPr defTabSz="1218895">
                <a:defRPr/>
              </a:pPr>
              <a:t>4</a:t>
            </a:fld>
            <a:endParaRPr lang="en" sz="105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61610"/>
          </a:xfrm>
          <a:prstGeom prst="rect">
            <a:avLst/>
          </a:prstGeom>
          <a:noFill/>
        </p:spPr>
        <p:txBody>
          <a:bodyPr wrap="square" rtlCol="0">
            <a:spAutoFit/>
          </a:bodyPr>
          <a:lstStyle/>
          <a:p>
            <a:pPr defTabSz="1218895">
              <a:defRPr/>
            </a:pPr>
            <a:r>
              <a:rPr lang="en-US" sz="1100" dirty="0">
                <a:solidFill>
                  <a:srgbClr val="ED7D31">
                    <a:lumMod val="50000"/>
                  </a:srgbClr>
                </a:solidFill>
                <a:latin typeface="Franklin Gothic Heavy" panose="020B0903020102020204" pitchFamily="34" charset="0"/>
              </a:rPr>
              <a:t>www.anubhavtrainings.com</a:t>
            </a:r>
            <a:endParaRPr lang="en-IN" sz="11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1"/>
            <a:ext cx="11503204" cy="2862322"/>
          </a:xfrm>
          <a:prstGeom prst="rect">
            <a:avLst/>
          </a:prstGeom>
          <a:noFill/>
        </p:spPr>
        <p:txBody>
          <a:bodyPr wrap="square" rtlCol="0">
            <a:spAutoFit/>
          </a:bodyPr>
          <a:lstStyle/>
          <a:p>
            <a:pPr marL="380905" indent="-380905" defTabSz="1218895">
              <a:buFont typeface="Arial" panose="020B0604020202020204" pitchFamily="34" charset="0"/>
              <a:buChar char="•"/>
              <a:defRPr/>
            </a:pPr>
            <a:r>
              <a:rPr lang="en-US" sz="1800" dirty="0">
                <a:solidFill>
                  <a:prstClr val="black"/>
                </a:solidFill>
                <a:latin typeface="Calibri" panose="020F0502020204030204"/>
              </a:rPr>
              <a:t>Hide complexity – Imagine we have a ERP system, usually data in ERP is spread across MULTIPLE tables. Reading the data with Query becomes complex and error prone. We code VIEWS with all selections, conditions, and associations (joins). It provides data from functional point of view.</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Security – We do not want to give direct access to DB tables, because tables are prone to attacks and security breach. Hence we create views, by masking (hiding), projections of the relevant data for the business use case. We additionally add ROW level security.</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Modularization – We can develop complex functionalities by small size modules. Which calls and orchestrates between each other. It brings reusability and reduces redundancies.</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In context of SAP CDS, we have annotations, framework consumptions, ease of development, support for tools, support for multiple use case, industry standard, inherent documentation.</a:t>
            </a:r>
          </a:p>
        </p:txBody>
      </p:sp>
      <p:sp>
        <p:nvSpPr>
          <p:cNvPr id="4" name="Rectangle 3">
            <a:extLst>
              <a:ext uri="{FF2B5EF4-FFF2-40B4-BE49-F238E27FC236}">
                <a16:creationId xmlns:a16="http://schemas.microsoft.com/office/drawing/2014/main" id="{8025C9F9-00CC-7BF8-48A8-3260B14DB826}"/>
              </a:ext>
            </a:extLst>
          </p:cNvPr>
          <p:cNvSpPr/>
          <p:nvPr/>
        </p:nvSpPr>
        <p:spPr>
          <a:xfrm>
            <a:off x="438036"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 views</a:t>
            </a:r>
          </a:p>
        </p:txBody>
      </p:sp>
      <p:sp>
        <p:nvSpPr>
          <p:cNvPr id="9" name="Rectangle 8">
            <a:extLst>
              <a:ext uri="{FF2B5EF4-FFF2-40B4-BE49-F238E27FC236}">
                <a16:creationId xmlns:a16="http://schemas.microsoft.com/office/drawing/2014/main" id="{BCE1ACCF-A164-5707-D25C-6F344C7A8132}"/>
              </a:ext>
            </a:extLst>
          </p:cNvPr>
          <p:cNvSpPr/>
          <p:nvPr/>
        </p:nvSpPr>
        <p:spPr>
          <a:xfrm>
            <a:off x="4469236"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Interface views</a:t>
            </a:r>
          </a:p>
        </p:txBody>
      </p:sp>
      <p:sp>
        <p:nvSpPr>
          <p:cNvPr id="10" name="Rectangle 9">
            <a:extLst>
              <a:ext uri="{FF2B5EF4-FFF2-40B4-BE49-F238E27FC236}">
                <a16:creationId xmlns:a16="http://schemas.microsoft.com/office/drawing/2014/main" id="{08F8D38B-3165-BAFC-C074-203C61139948}"/>
              </a:ext>
            </a:extLst>
          </p:cNvPr>
          <p:cNvSpPr/>
          <p:nvPr/>
        </p:nvSpPr>
        <p:spPr>
          <a:xfrm>
            <a:off x="8736765"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Consumption views</a:t>
            </a:r>
          </a:p>
        </p:txBody>
      </p:sp>
      <p:sp>
        <p:nvSpPr>
          <p:cNvPr id="7" name="TextBox 6">
            <a:extLst>
              <a:ext uri="{FF2B5EF4-FFF2-40B4-BE49-F238E27FC236}">
                <a16:creationId xmlns:a16="http://schemas.microsoft.com/office/drawing/2014/main" id="{5EF0ABEE-EECD-E2A1-BB1A-D5714249DB28}"/>
              </a:ext>
            </a:extLst>
          </p:cNvPr>
          <p:cNvSpPr txBox="1"/>
          <p:nvPr/>
        </p:nvSpPr>
        <p:spPr>
          <a:xfrm>
            <a:off x="323766" y="4984769"/>
            <a:ext cx="3561422" cy="1569660"/>
          </a:xfrm>
          <a:prstGeom prst="rect">
            <a:avLst/>
          </a:prstGeom>
          <a:noFill/>
        </p:spPr>
        <p:txBody>
          <a:bodyPr wrap="square" rtlCol="0">
            <a:spAutoFit/>
          </a:bodyPr>
          <a:lstStyle/>
          <a:p>
            <a:r>
              <a:rPr lang="en-US" dirty="0"/>
              <a:t>Developers only access to be used within other views, direct consumption should be prohibited.</a:t>
            </a:r>
          </a:p>
        </p:txBody>
      </p:sp>
      <p:sp>
        <p:nvSpPr>
          <p:cNvPr id="11" name="Rectangle 10">
            <a:extLst>
              <a:ext uri="{FF2B5EF4-FFF2-40B4-BE49-F238E27FC236}">
                <a16:creationId xmlns:a16="http://schemas.microsoft.com/office/drawing/2014/main" id="{3A089A64-8EA4-1189-1175-9A353B405DCD}"/>
              </a:ext>
            </a:extLst>
          </p:cNvPr>
          <p:cNvSpPr/>
          <p:nvPr/>
        </p:nvSpPr>
        <p:spPr>
          <a:xfrm>
            <a:off x="4028025" y="4984768"/>
            <a:ext cx="1856892"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a:t>
            </a:r>
          </a:p>
        </p:txBody>
      </p:sp>
      <p:sp>
        <p:nvSpPr>
          <p:cNvPr id="12" name="Rectangle 11">
            <a:extLst>
              <a:ext uri="{FF2B5EF4-FFF2-40B4-BE49-F238E27FC236}">
                <a16:creationId xmlns:a16="http://schemas.microsoft.com/office/drawing/2014/main" id="{8BF0F84F-012B-DECD-407A-94FE534D5675}"/>
              </a:ext>
            </a:extLst>
          </p:cNvPr>
          <p:cNvSpPr/>
          <p:nvPr/>
        </p:nvSpPr>
        <p:spPr>
          <a:xfrm>
            <a:off x="6303910" y="4984768"/>
            <a:ext cx="1856892"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a:t>
            </a:r>
          </a:p>
        </p:txBody>
      </p:sp>
      <p:sp>
        <p:nvSpPr>
          <p:cNvPr id="13" name="TextBox 12">
            <a:extLst>
              <a:ext uri="{FF2B5EF4-FFF2-40B4-BE49-F238E27FC236}">
                <a16:creationId xmlns:a16="http://schemas.microsoft.com/office/drawing/2014/main" id="{CE545861-F162-3058-4673-87D1F120D505}"/>
              </a:ext>
            </a:extLst>
          </p:cNvPr>
          <p:cNvSpPr txBox="1"/>
          <p:nvPr/>
        </p:nvSpPr>
        <p:spPr>
          <a:xfrm>
            <a:off x="3885188" y="5578815"/>
            <a:ext cx="4580332" cy="600164"/>
          </a:xfrm>
          <a:prstGeom prst="rect">
            <a:avLst/>
          </a:prstGeom>
          <a:noFill/>
        </p:spPr>
        <p:txBody>
          <a:bodyPr wrap="square" rtlCol="0">
            <a:spAutoFit/>
          </a:bodyPr>
          <a:lstStyle/>
          <a:p>
            <a:pPr algn="just"/>
            <a:r>
              <a:rPr lang="en-US" sz="1100" dirty="0"/>
              <a:t>They are reusable views can be consumed for any purpose, as they build a bridge between tables. Basic views are pure master, transaction data but composite views are combination of master and transaction data.</a:t>
            </a:r>
          </a:p>
        </p:txBody>
      </p:sp>
      <p:sp>
        <p:nvSpPr>
          <p:cNvPr id="14" name="TextBox 13">
            <a:extLst>
              <a:ext uri="{FF2B5EF4-FFF2-40B4-BE49-F238E27FC236}">
                <a16:creationId xmlns:a16="http://schemas.microsoft.com/office/drawing/2014/main" id="{3D6015FC-A858-8A9C-044F-CF80E42F43B0}"/>
              </a:ext>
            </a:extLst>
          </p:cNvPr>
          <p:cNvSpPr txBox="1"/>
          <p:nvPr/>
        </p:nvSpPr>
        <p:spPr>
          <a:xfrm>
            <a:off x="8608357" y="4957100"/>
            <a:ext cx="3561422" cy="1200329"/>
          </a:xfrm>
          <a:prstGeom prst="rect">
            <a:avLst/>
          </a:prstGeom>
          <a:noFill/>
        </p:spPr>
        <p:txBody>
          <a:bodyPr wrap="square" rtlCol="0">
            <a:spAutoFit/>
          </a:bodyPr>
          <a:lstStyle/>
          <a:p>
            <a:r>
              <a:rPr lang="en-US" dirty="0"/>
              <a:t>Used for final consumption built on top of interface views. </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980305A-9564-20E9-D341-1751B9998816}"/>
                  </a:ext>
                </a:extLst>
              </p14:cNvPr>
              <p14:cNvContentPartPr/>
              <p14:nvPr/>
            </p14:nvContentPartPr>
            <p14:xfrm>
              <a:off x="3365280" y="2063880"/>
              <a:ext cx="616320" cy="19440"/>
            </p14:xfrm>
          </p:contentPart>
        </mc:Choice>
        <mc:Fallback xmlns="">
          <p:pic>
            <p:nvPicPr>
              <p:cNvPr id="15" name="Ink 14">
                <a:extLst>
                  <a:ext uri="{FF2B5EF4-FFF2-40B4-BE49-F238E27FC236}">
                    <a16:creationId xmlns:a16="http://schemas.microsoft.com/office/drawing/2014/main" id="{0980305A-9564-20E9-D341-1751B9998816}"/>
                  </a:ext>
                </a:extLst>
              </p:cNvPr>
              <p:cNvPicPr/>
              <p:nvPr/>
            </p:nvPicPr>
            <p:blipFill>
              <a:blip r:embed="rId4"/>
              <a:stretch>
                <a:fillRect/>
              </a:stretch>
            </p:blipFill>
            <p:spPr>
              <a:xfrm>
                <a:off x="3349440" y="2000520"/>
                <a:ext cx="647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CF135533-778C-CA27-2F91-81B05366CD15}"/>
                  </a:ext>
                </a:extLst>
              </p14:cNvPr>
              <p14:cNvContentPartPr/>
              <p14:nvPr/>
            </p14:nvContentPartPr>
            <p14:xfrm>
              <a:off x="5047920" y="2063880"/>
              <a:ext cx="933840" cy="51120"/>
            </p14:xfrm>
          </p:contentPart>
        </mc:Choice>
        <mc:Fallback xmlns="">
          <p:pic>
            <p:nvPicPr>
              <p:cNvPr id="16" name="Ink 15">
                <a:extLst>
                  <a:ext uri="{FF2B5EF4-FFF2-40B4-BE49-F238E27FC236}">
                    <a16:creationId xmlns:a16="http://schemas.microsoft.com/office/drawing/2014/main" id="{CF135533-778C-CA27-2F91-81B05366CD15}"/>
                  </a:ext>
                </a:extLst>
              </p:cNvPr>
              <p:cNvPicPr/>
              <p:nvPr/>
            </p:nvPicPr>
            <p:blipFill>
              <a:blip r:embed="rId6"/>
              <a:stretch>
                <a:fillRect/>
              </a:stretch>
            </p:blipFill>
            <p:spPr>
              <a:xfrm>
                <a:off x="5032080" y="2000520"/>
                <a:ext cx="965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5246E042-9348-7E81-021C-445C0BD87B89}"/>
                  </a:ext>
                </a:extLst>
              </p14:cNvPr>
              <p14:cNvContentPartPr/>
              <p14:nvPr/>
            </p14:nvContentPartPr>
            <p14:xfrm>
              <a:off x="6749640" y="2038320"/>
              <a:ext cx="959400" cy="6840"/>
            </p14:xfrm>
          </p:contentPart>
        </mc:Choice>
        <mc:Fallback xmlns="">
          <p:pic>
            <p:nvPicPr>
              <p:cNvPr id="17" name="Ink 16">
                <a:extLst>
                  <a:ext uri="{FF2B5EF4-FFF2-40B4-BE49-F238E27FC236}">
                    <a16:creationId xmlns:a16="http://schemas.microsoft.com/office/drawing/2014/main" id="{5246E042-9348-7E81-021C-445C0BD87B89}"/>
                  </a:ext>
                </a:extLst>
              </p:cNvPr>
              <p:cNvPicPr/>
              <p:nvPr/>
            </p:nvPicPr>
            <p:blipFill>
              <a:blip r:embed="rId8"/>
              <a:stretch>
                <a:fillRect/>
              </a:stretch>
            </p:blipFill>
            <p:spPr>
              <a:xfrm>
                <a:off x="6733800" y="1974960"/>
                <a:ext cx="990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E54D1BBA-8217-AE11-CFD6-B18DB20BC8B7}"/>
                  </a:ext>
                </a:extLst>
              </p14:cNvPr>
              <p14:cNvContentPartPr/>
              <p14:nvPr/>
            </p14:nvContentPartPr>
            <p14:xfrm>
              <a:off x="3638520" y="3149640"/>
              <a:ext cx="1168560" cy="51120"/>
            </p14:xfrm>
          </p:contentPart>
        </mc:Choice>
        <mc:Fallback xmlns="">
          <p:pic>
            <p:nvPicPr>
              <p:cNvPr id="18" name="Ink 17">
                <a:extLst>
                  <a:ext uri="{FF2B5EF4-FFF2-40B4-BE49-F238E27FC236}">
                    <a16:creationId xmlns:a16="http://schemas.microsoft.com/office/drawing/2014/main" id="{E54D1BBA-8217-AE11-CFD6-B18DB20BC8B7}"/>
                  </a:ext>
                </a:extLst>
              </p:cNvPr>
              <p:cNvPicPr/>
              <p:nvPr/>
            </p:nvPicPr>
            <p:blipFill>
              <a:blip r:embed="rId10"/>
              <a:stretch>
                <a:fillRect/>
              </a:stretch>
            </p:blipFill>
            <p:spPr>
              <a:xfrm>
                <a:off x="3622680" y="3086280"/>
                <a:ext cx="1199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A7B17363-67D1-62D2-154B-6EF1E8D30F6A}"/>
                  </a:ext>
                </a:extLst>
              </p14:cNvPr>
              <p14:cNvContentPartPr/>
              <p14:nvPr/>
            </p14:nvContentPartPr>
            <p14:xfrm>
              <a:off x="4946400" y="3124080"/>
              <a:ext cx="2394360" cy="19440"/>
            </p14:xfrm>
          </p:contentPart>
        </mc:Choice>
        <mc:Fallback xmlns="">
          <p:pic>
            <p:nvPicPr>
              <p:cNvPr id="19" name="Ink 18">
                <a:extLst>
                  <a:ext uri="{FF2B5EF4-FFF2-40B4-BE49-F238E27FC236}">
                    <a16:creationId xmlns:a16="http://schemas.microsoft.com/office/drawing/2014/main" id="{A7B17363-67D1-62D2-154B-6EF1E8D30F6A}"/>
                  </a:ext>
                </a:extLst>
              </p:cNvPr>
              <p:cNvPicPr/>
              <p:nvPr/>
            </p:nvPicPr>
            <p:blipFill>
              <a:blip r:embed="rId12"/>
              <a:stretch>
                <a:fillRect/>
              </a:stretch>
            </p:blipFill>
            <p:spPr>
              <a:xfrm>
                <a:off x="4930560" y="3060720"/>
                <a:ext cx="2425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39244CCB-4D40-227E-AA7D-36C7F79B467F}"/>
                  </a:ext>
                </a:extLst>
              </p14:cNvPr>
              <p14:cNvContentPartPr/>
              <p14:nvPr/>
            </p14:nvContentPartPr>
            <p14:xfrm>
              <a:off x="7524360" y="3213000"/>
              <a:ext cx="1626120" cy="13320"/>
            </p14:xfrm>
          </p:contentPart>
        </mc:Choice>
        <mc:Fallback xmlns="">
          <p:pic>
            <p:nvPicPr>
              <p:cNvPr id="20" name="Ink 19">
                <a:extLst>
                  <a:ext uri="{FF2B5EF4-FFF2-40B4-BE49-F238E27FC236}">
                    <a16:creationId xmlns:a16="http://schemas.microsoft.com/office/drawing/2014/main" id="{39244CCB-4D40-227E-AA7D-36C7F79B467F}"/>
                  </a:ext>
                </a:extLst>
              </p:cNvPr>
              <p:cNvPicPr/>
              <p:nvPr/>
            </p:nvPicPr>
            <p:blipFill>
              <a:blip r:embed="rId14"/>
              <a:stretch>
                <a:fillRect/>
              </a:stretch>
            </p:blipFill>
            <p:spPr>
              <a:xfrm>
                <a:off x="7508520" y="3149640"/>
                <a:ext cx="1657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2C63754-AABE-04B0-8613-136D8E351E2C}"/>
                  </a:ext>
                </a:extLst>
              </p14:cNvPr>
              <p14:cNvContentPartPr/>
              <p14:nvPr/>
            </p14:nvContentPartPr>
            <p14:xfrm>
              <a:off x="9448560" y="3130560"/>
              <a:ext cx="1524240" cy="63720"/>
            </p14:xfrm>
          </p:contentPart>
        </mc:Choice>
        <mc:Fallback xmlns="">
          <p:pic>
            <p:nvPicPr>
              <p:cNvPr id="21" name="Ink 20">
                <a:extLst>
                  <a:ext uri="{FF2B5EF4-FFF2-40B4-BE49-F238E27FC236}">
                    <a16:creationId xmlns:a16="http://schemas.microsoft.com/office/drawing/2014/main" id="{22C63754-AABE-04B0-8613-136D8E351E2C}"/>
                  </a:ext>
                </a:extLst>
              </p:cNvPr>
              <p:cNvPicPr/>
              <p:nvPr/>
            </p:nvPicPr>
            <p:blipFill>
              <a:blip r:embed="rId16"/>
              <a:stretch>
                <a:fillRect/>
              </a:stretch>
            </p:blipFill>
            <p:spPr>
              <a:xfrm>
                <a:off x="9432720" y="3067200"/>
                <a:ext cx="1555560" cy="190440"/>
              </a:xfrm>
              <a:prstGeom prst="rect">
                <a:avLst/>
              </a:prstGeom>
            </p:spPr>
          </p:pic>
        </mc:Fallback>
      </mc:AlternateContent>
    </p:spTree>
    <p:extLst>
      <p:ext uri="{BB962C8B-B14F-4D97-AF65-F5344CB8AC3E}">
        <p14:creationId xmlns:p14="http://schemas.microsoft.com/office/powerpoint/2010/main" val="267921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02</a:t>
            </a: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000" dirty="0">
                <a:solidFill>
                  <a:schemeClr val="accent2">
                    <a:lumMod val="50000"/>
                  </a:schemeClr>
                </a:solidFill>
                <a:latin typeface="Cooper Black" panose="0208090404030B020404" pitchFamily="18" charset="0"/>
              </a:rPr>
              <a:t>Use Case</a:t>
            </a:r>
            <a:endParaRPr lang="en-IN" sz="20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900">
                <a:solidFill>
                  <a:prstClr val="black">
                    <a:tint val="75000"/>
                  </a:prstClr>
                </a:solidFill>
                <a:latin typeface="Franklin Gothic Heavy" panose="020B0903020102020204" pitchFamily="34" charset="0"/>
              </a:rPr>
              <a:pPr defTabSz="1218895">
                <a:defRPr/>
              </a:pPr>
              <a:t>5</a:t>
            </a:fld>
            <a:endParaRPr lang="en" sz="90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46221"/>
          </a:xfrm>
          <a:prstGeom prst="rect">
            <a:avLst/>
          </a:prstGeom>
          <a:noFill/>
        </p:spPr>
        <p:txBody>
          <a:bodyPr wrap="square" rtlCol="0">
            <a:spAutoFit/>
          </a:bodyPr>
          <a:lstStyle/>
          <a:p>
            <a:pPr defTabSz="1218895">
              <a:defRPr/>
            </a:pPr>
            <a:r>
              <a:rPr lang="en-US" sz="1000" dirty="0">
                <a:solidFill>
                  <a:srgbClr val="ED7D31">
                    <a:lumMod val="50000"/>
                  </a:srgbClr>
                </a:solidFill>
                <a:latin typeface="Franklin Gothic Heavy" panose="020B0903020102020204" pitchFamily="34" charset="0"/>
              </a:rPr>
              <a:t>www.anubhavtrainings.com</a:t>
            </a:r>
            <a:endParaRPr lang="en-IN" sz="10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0"/>
            <a:ext cx="11503204" cy="646331"/>
          </a:xfrm>
          <a:prstGeom prst="rect">
            <a:avLst/>
          </a:prstGeom>
          <a:noFill/>
        </p:spPr>
        <p:txBody>
          <a:bodyPr wrap="square" rtlCol="0">
            <a:spAutoFit/>
          </a:bodyPr>
          <a:lstStyle/>
          <a:p>
            <a:pPr defTabSz="1218895">
              <a:defRPr/>
            </a:pPr>
            <a:r>
              <a:rPr lang="en-US" sz="1800" dirty="0">
                <a:solidFill>
                  <a:prstClr val="black"/>
                </a:solidFill>
                <a:latin typeface="Calibri" panose="020F0502020204030204"/>
              </a:rPr>
              <a:t>We want to develop a set of views which usages our custom data model to expose sales data for each customer and product. </a:t>
            </a:r>
          </a:p>
        </p:txBody>
      </p:sp>
      <p:sp>
        <p:nvSpPr>
          <p:cNvPr id="4" name="Rectangle 3">
            <a:extLst>
              <a:ext uri="{FF2B5EF4-FFF2-40B4-BE49-F238E27FC236}">
                <a16:creationId xmlns:a16="http://schemas.microsoft.com/office/drawing/2014/main" id="{2FCB2157-2292-9870-5649-6B9D77491F9E}"/>
              </a:ext>
            </a:extLst>
          </p:cNvPr>
          <p:cNvSpPr/>
          <p:nvPr/>
        </p:nvSpPr>
        <p:spPr>
          <a:xfrm>
            <a:off x="1247449"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BusinessPartner</a:t>
            </a:r>
            <a:endParaRPr lang="en-US" sz="1800" dirty="0"/>
          </a:p>
        </p:txBody>
      </p:sp>
      <p:sp>
        <p:nvSpPr>
          <p:cNvPr id="9" name="Rectangle 8">
            <a:extLst>
              <a:ext uri="{FF2B5EF4-FFF2-40B4-BE49-F238E27FC236}">
                <a16:creationId xmlns:a16="http://schemas.microsoft.com/office/drawing/2014/main" id="{6BA8D71F-1640-3FA4-EC3E-6134E4A90F78}"/>
              </a:ext>
            </a:extLst>
          </p:cNvPr>
          <p:cNvSpPr/>
          <p:nvPr/>
        </p:nvSpPr>
        <p:spPr>
          <a:xfrm>
            <a:off x="5035825" y="5866766"/>
            <a:ext cx="1547410"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Sales Order Header</a:t>
            </a:r>
          </a:p>
        </p:txBody>
      </p:sp>
      <p:sp>
        <p:nvSpPr>
          <p:cNvPr id="10" name="Rectangle 9">
            <a:extLst>
              <a:ext uri="{FF2B5EF4-FFF2-40B4-BE49-F238E27FC236}">
                <a16:creationId xmlns:a16="http://schemas.microsoft.com/office/drawing/2014/main" id="{31D4DFEE-B82B-632F-96CB-166301D354D8}"/>
              </a:ext>
            </a:extLst>
          </p:cNvPr>
          <p:cNvSpPr/>
          <p:nvPr/>
        </p:nvSpPr>
        <p:spPr>
          <a:xfrm>
            <a:off x="6872083"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Sales Order Item</a:t>
            </a:r>
          </a:p>
        </p:txBody>
      </p:sp>
      <p:sp>
        <p:nvSpPr>
          <p:cNvPr id="11" name="Rectangle 10">
            <a:extLst>
              <a:ext uri="{FF2B5EF4-FFF2-40B4-BE49-F238E27FC236}">
                <a16:creationId xmlns:a16="http://schemas.microsoft.com/office/drawing/2014/main" id="{4736F63D-AAE0-66F1-B8BC-F0E3B7A3A71A}"/>
              </a:ext>
            </a:extLst>
          </p:cNvPr>
          <p:cNvSpPr/>
          <p:nvPr/>
        </p:nvSpPr>
        <p:spPr>
          <a:xfrm>
            <a:off x="9493950"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product</a:t>
            </a:r>
          </a:p>
        </p:txBody>
      </p:sp>
      <p:sp>
        <p:nvSpPr>
          <p:cNvPr id="7" name="Rectangle 6">
            <a:extLst>
              <a:ext uri="{FF2B5EF4-FFF2-40B4-BE49-F238E27FC236}">
                <a16:creationId xmlns:a16="http://schemas.microsoft.com/office/drawing/2014/main" id="{FDC8C683-817B-B6EF-A354-4A839960CCA7}"/>
              </a:ext>
            </a:extLst>
          </p:cNvPr>
          <p:cNvSpPr/>
          <p:nvPr/>
        </p:nvSpPr>
        <p:spPr>
          <a:xfrm>
            <a:off x="5281031" y="4363320"/>
            <a:ext cx="2723441"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Sales</a:t>
            </a:r>
          </a:p>
        </p:txBody>
      </p:sp>
      <p:cxnSp>
        <p:nvCxnSpPr>
          <p:cNvPr id="13" name="Connector: Elbow 12">
            <a:extLst>
              <a:ext uri="{FF2B5EF4-FFF2-40B4-BE49-F238E27FC236}">
                <a16:creationId xmlns:a16="http://schemas.microsoft.com/office/drawing/2014/main" id="{EF157DBC-A917-3676-96D3-9984F14F92EC}"/>
              </a:ext>
            </a:extLst>
          </p:cNvPr>
          <p:cNvCxnSpPr>
            <a:cxnSpLocks/>
            <a:stCxn id="9" idx="0"/>
            <a:endCxn id="7" idx="2"/>
          </p:cNvCxnSpPr>
          <p:nvPr/>
        </p:nvCxnSpPr>
        <p:spPr>
          <a:xfrm rot="5400000" flipH="1" flipV="1">
            <a:off x="5718831" y="4942845"/>
            <a:ext cx="1014622" cy="8332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E09BF2D-6FAA-2D94-D341-C1A016B013F4}"/>
              </a:ext>
            </a:extLst>
          </p:cNvPr>
          <p:cNvCxnSpPr>
            <a:stCxn id="10" idx="0"/>
            <a:endCxn id="7" idx="2"/>
          </p:cNvCxnSpPr>
          <p:nvPr/>
        </p:nvCxnSpPr>
        <p:spPr>
          <a:xfrm rot="16200000" flipV="1">
            <a:off x="6833363" y="4661534"/>
            <a:ext cx="1014622" cy="13958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CB9D738-D85C-DF9E-0761-A6FC3984FA5C}"/>
              </a:ext>
            </a:extLst>
          </p:cNvPr>
          <p:cNvSpPr/>
          <p:nvPr/>
        </p:nvSpPr>
        <p:spPr>
          <a:xfrm>
            <a:off x="1247449" y="4571703"/>
            <a:ext cx="2333019" cy="48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Customers</a:t>
            </a:r>
          </a:p>
        </p:txBody>
      </p:sp>
      <p:sp>
        <p:nvSpPr>
          <p:cNvPr id="17" name="Rectangle 16">
            <a:extLst>
              <a:ext uri="{FF2B5EF4-FFF2-40B4-BE49-F238E27FC236}">
                <a16:creationId xmlns:a16="http://schemas.microsoft.com/office/drawing/2014/main" id="{47F6DBD5-3C18-9C42-2272-D87CAD4DA5F5}"/>
              </a:ext>
            </a:extLst>
          </p:cNvPr>
          <p:cNvSpPr/>
          <p:nvPr/>
        </p:nvSpPr>
        <p:spPr>
          <a:xfrm>
            <a:off x="9493950" y="4595722"/>
            <a:ext cx="2333019" cy="48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Products</a:t>
            </a:r>
          </a:p>
        </p:txBody>
      </p:sp>
      <p:cxnSp>
        <p:nvCxnSpPr>
          <p:cNvPr id="19" name="Straight Arrow Connector 18">
            <a:extLst>
              <a:ext uri="{FF2B5EF4-FFF2-40B4-BE49-F238E27FC236}">
                <a16:creationId xmlns:a16="http://schemas.microsoft.com/office/drawing/2014/main" id="{E0AA983A-5121-9660-FE76-7ED336DC5B97}"/>
              </a:ext>
            </a:extLst>
          </p:cNvPr>
          <p:cNvCxnSpPr>
            <a:stCxn id="11" idx="0"/>
            <a:endCxn id="17" idx="2"/>
          </p:cNvCxnSpPr>
          <p:nvPr/>
        </p:nvCxnSpPr>
        <p:spPr>
          <a:xfrm flipV="1">
            <a:off x="10660460" y="5078090"/>
            <a:ext cx="0" cy="78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EB2F01-1359-A93E-AC64-FC3E5C7B5B4A}"/>
              </a:ext>
            </a:extLst>
          </p:cNvPr>
          <p:cNvCxnSpPr>
            <a:stCxn id="4" idx="0"/>
            <a:endCxn id="16" idx="2"/>
          </p:cNvCxnSpPr>
          <p:nvPr/>
        </p:nvCxnSpPr>
        <p:spPr>
          <a:xfrm flipV="1">
            <a:off x="2413959" y="5054072"/>
            <a:ext cx="0" cy="81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C2CC79-FA1B-1D6F-F3C4-7F8E174F4879}"/>
              </a:ext>
            </a:extLst>
          </p:cNvPr>
          <p:cNvSpPr/>
          <p:nvPr/>
        </p:nvSpPr>
        <p:spPr>
          <a:xfrm>
            <a:off x="-1420444" y="5873220"/>
            <a:ext cx="2333019" cy="482369"/>
          </a:xfrm>
          <a:prstGeom prst="rect">
            <a:avLst/>
          </a:prstGeom>
          <a:solidFill>
            <a:srgbClr val="0066F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err="1"/>
              <a:t>I_Country</a:t>
            </a:r>
            <a:endParaRPr lang="en-US" sz="1800" dirty="0"/>
          </a:p>
        </p:txBody>
      </p:sp>
      <p:cxnSp>
        <p:nvCxnSpPr>
          <p:cNvPr id="24" name="Connector: Elbow 23">
            <a:extLst>
              <a:ext uri="{FF2B5EF4-FFF2-40B4-BE49-F238E27FC236}">
                <a16:creationId xmlns:a16="http://schemas.microsoft.com/office/drawing/2014/main" id="{2770A1D0-23BB-10DA-951B-F47AAF49331E}"/>
              </a:ext>
            </a:extLst>
          </p:cNvPr>
          <p:cNvCxnSpPr>
            <a:stCxn id="22" idx="0"/>
            <a:endCxn id="16" idx="2"/>
          </p:cNvCxnSpPr>
          <p:nvPr/>
        </p:nvCxnSpPr>
        <p:spPr>
          <a:xfrm rot="5400000" flipH="1" flipV="1">
            <a:off x="670439" y="4129701"/>
            <a:ext cx="819148" cy="26678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6E051C0-E423-DAB2-C1A9-91603903E3BA}"/>
              </a:ext>
            </a:extLst>
          </p:cNvPr>
          <p:cNvSpPr/>
          <p:nvPr/>
        </p:nvSpPr>
        <p:spPr>
          <a:xfrm>
            <a:off x="3501110" y="6409482"/>
            <a:ext cx="1547410" cy="488823"/>
          </a:xfrm>
          <a:prstGeom prst="rect">
            <a:avLst/>
          </a:prstGeom>
          <a:solidFill>
            <a:srgbClr val="0066F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err="1"/>
              <a:t>I_Currency</a:t>
            </a:r>
            <a:endParaRPr lang="en-US" sz="1800" dirty="0"/>
          </a:p>
        </p:txBody>
      </p:sp>
      <p:cxnSp>
        <p:nvCxnSpPr>
          <p:cNvPr id="28" name="Connector: Elbow 27">
            <a:extLst>
              <a:ext uri="{FF2B5EF4-FFF2-40B4-BE49-F238E27FC236}">
                <a16:creationId xmlns:a16="http://schemas.microsoft.com/office/drawing/2014/main" id="{F0BB5295-650B-F4F8-CFCC-1C79B51DEA9F}"/>
              </a:ext>
            </a:extLst>
          </p:cNvPr>
          <p:cNvCxnSpPr>
            <a:stCxn id="26" idx="0"/>
            <a:endCxn id="7" idx="2"/>
          </p:cNvCxnSpPr>
          <p:nvPr/>
        </p:nvCxnSpPr>
        <p:spPr>
          <a:xfrm rot="5400000" flipH="1" flipV="1">
            <a:off x="4680114" y="4446845"/>
            <a:ext cx="1557338" cy="2367937"/>
          </a:xfrm>
          <a:prstGeom prst="bentConnector3">
            <a:avLst>
              <a:gd name="adj1" fmla="val 6712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C8028BB-E05B-76C5-C3AA-83A91ADDA255}"/>
              </a:ext>
            </a:extLst>
          </p:cNvPr>
          <p:cNvSpPr/>
          <p:nvPr/>
        </p:nvSpPr>
        <p:spPr>
          <a:xfrm>
            <a:off x="5161208" y="3019042"/>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Composite</a:t>
            </a:r>
          </a:p>
        </p:txBody>
      </p:sp>
      <p:cxnSp>
        <p:nvCxnSpPr>
          <p:cNvPr id="32" name="Connector: Elbow 31">
            <a:extLst>
              <a:ext uri="{FF2B5EF4-FFF2-40B4-BE49-F238E27FC236}">
                <a16:creationId xmlns:a16="http://schemas.microsoft.com/office/drawing/2014/main" id="{41401629-4D78-1CF8-E52D-5F00F7A97F5F}"/>
              </a:ext>
            </a:extLst>
          </p:cNvPr>
          <p:cNvCxnSpPr>
            <a:cxnSpLocks/>
            <a:stCxn id="16" idx="0"/>
            <a:endCxn id="30" idx="2"/>
          </p:cNvCxnSpPr>
          <p:nvPr/>
        </p:nvCxnSpPr>
        <p:spPr>
          <a:xfrm rot="5400000" flipH="1" flipV="1">
            <a:off x="4000404" y="1921420"/>
            <a:ext cx="1063838" cy="42367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F3FBC6-F352-941B-7782-8090A21F5FFF}"/>
              </a:ext>
            </a:extLst>
          </p:cNvPr>
          <p:cNvCxnSpPr>
            <a:stCxn id="17" idx="0"/>
            <a:endCxn id="30" idx="2"/>
          </p:cNvCxnSpPr>
          <p:nvPr/>
        </p:nvCxnSpPr>
        <p:spPr>
          <a:xfrm rot="16200000" flipV="1">
            <a:off x="8111647" y="2046908"/>
            <a:ext cx="1087857" cy="40097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6E144F6-1513-5D1A-3F99-DC5C1CAFC563}"/>
              </a:ext>
            </a:extLst>
          </p:cNvPr>
          <p:cNvCxnSpPr>
            <a:stCxn id="7" idx="0"/>
            <a:endCxn id="30" idx="2"/>
          </p:cNvCxnSpPr>
          <p:nvPr/>
        </p:nvCxnSpPr>
        <p:spPr>
          <a:xfrm flipV="1">
            <a:off x="6642752" y="3507865"/>
            <a:ext cx="7937" cy="85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1340CE9F-CCBE-8F83-3133-26D1D5B7C455}"/>
              </a:ext>
            </a:extLst>
          </p:cNvPr>
          <p:cNvSpPr/>
          <p:nvPr/>
        </p:nvSpPr>
        <p:spPr>
          <a:xfrm>
            <a:off x="1925623" y="1651093"/>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Consumption 1</a:t>
            </a:r>
          </a:p>
          <a:p>
            <a:pPr algn="ctr"/>
            <a:r>
              <a:rPr lang="en-US" sz="1800" dirty="0"/>
              <a:t>Total sales per customer</a:t>
            </a:r>
          </a:p>
        </p:txBody>
      </p:sp>
      <p:sp>
        <p:nvSpPr>
          <p:cNvPr id="44" name="Rectangle: Rounded Corners 43">
            <a:extLst>
              <a:ext uri="{FF2B5EF4-FFF2-40B4-BE49-F238E27FC236}">
                <a16:creationId xmlns:a16="http://schemas.microsoft.com/office/drawing/2014/main" id="{71DA13E3-8077-8053-111F-384D457B45DD}"/>
              </a:ext>
            </a:extLst>
          </p:cNvPr>
          <p:cNvSpPr/>
          <p:nvPr/>
        </p:nvSpPr>
        <p:spPr>
          <a:xfrm>
            <a:off x="7459308" y="1651095"/>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Composite</a:t>
            </a:r>
          </a:p>
          <a:p>
            <a:pPr algn="ctr"/>
            <a:r>
              <a:rPr lang="en-US" sz="1800" dirty="0"/>
              <a:t>Total sales per product</a:t>
            </a:r>
          </a:p>
        </p:txBody>
      </p:sp>
      <p:sp>
        <p:nvSpPr>
          <p:cNvPr id="29" name="TextBox 28">
            <a:extLst>
              <a:ext uri="{FF2B5EF4-FFF2-40B4-BE49-F238E27FC236}">
                <a16:creationId xmlns:a16="http://schemas.microsoft.com/office/drawing/2014/main" id="{38171A8B-39AC-81D3-C337-FD115C9CD8FD}"/>
              </a:ext>
            </a:extLst>
          </p:cNvPr>
          <p:cNvSpPr txBox="1"/>
          <p:nvPr/>
        </p:nvSpPr>
        <p:spPr>
          <a:xfrm>
            <a:off x="194305" y="2309641"/>
            <a:ext cx="6808600" cy="646331"/>
          </a:xfrm>
          <a:prstGeom prst="rect">
            <a:avLst/>
          </a:prstGeom>
          <a:noFill/>
        </p:spPr>
        <p:txBody>
          <a:bodyPr wrap="square">
            <a:spAutoFit/>
          </a:bodyPr>
          <a:lstStyle/>
          <a:p>
            <a:r>
              <a:rPr lang="en-US" sz="1800" dirty="0"/>
              <a:t>https://help.sap.com/docs/BTP/5371047f1273405bb46725a417f95433/2d3a05e516374108b5881840267a13b2.html</a:t>
            </a:r>
          </a:p>
        </p:txBody>
      </p:sp>
    </p:spTree>
    <p:extLst>
      <p:ext uri="{BB962C8B-B14F-4D97-AF65-F5344CB8AC3E}">
        <p14:creationId xmlns:p14="http://schemas.microsoft.com/office/powerpoint/2010/main" val="2865793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0"/>
            <a:ext cx="12215092" cy="68961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Creating CDS View</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9" name="Rectangle 8">
            <a:extLst>
              <a:ext uri="{FF2B5EF4-FFF2-40B4-BE49-F238E27FC236}">
                <a16:creationId xmlns:a16="http://schemas.microsoft.com/office/drawing/2014/main" id="{6FB354E9-E72D-4174-81FD-7D273E95B9F9}"/>
              </a:ext>
            </a:extLst>
          </p:cNvPr>
          <p:cNvSpPr/>
          <p:nvPr/>
        </p:nvSpPr>
        <p:spPr>
          <a:xfrm>
            <a:off x="4576960" y="908720"/>
            <a:ext cx="3135721"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ZATS_00_C_SOFTSALES</a:t>
            </a:r>
          </a:p>
        </p:txBody>
      </p:sp>
      <p:sp>
        <p:nvSpPr>
          <p:cNvPr id="10" name="Rectangle 9">
            <a:extLst>
              <a:ext uri="{FF2B5EF4-FFF2-40B4-BE49-F238E27FC236}">
                <a16:creationId xmlns:a16="http://schemas.microsoft.com/office/drawing/2014/main" id="{1F103C25-2855-4E0C-AAEF-509CEB2CDDFF}"/>
              </a:ext>
            </a:extLst>
          </p:cNvPr>
          <p:cNvSpPr/>
          <p:nvPr/>
        </p:nvSpPr>
        <p:spPr>
          <a:xfrm>
            <a:off x="8706728" y="2336332"/>
            <a:ext cx="2030289" cy="966885"/>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ZATS_00_SO_I</a:t>
            </a:r>
          </a:p>
        </p:txBody>
      </p:sp>
      <p:sp>
        <p:nvSpPr>
          <p:cNvPr id="17" name="TextBox 16">
            <a:extLst>
              <a:ext uri="{FF2B5EF4-FFF2-40B4-BE49-F238E27FC236}">
                <a16:creationId xmlns:a16="http://schemas.microsoft.com/office/drawing/2014/main" id="{57F42DE3-91D6-4668-97A8-5BFE61C9AF36}"/>
              </a:ext>
            </a:extLst>
          </p:cNvPr>
          <p:cNvSpPr txBox="1"/>
          <p:nvPr/>
        </p:nvSpPr>
        <p:spPr>
          <a:xfrm>
            <a:off x="3911596" y="3872220"/>
            <a:ext cx="613737" cy="369332"/>
          </a:xfrm>
          <a:prstGeom prst="rect">
            <a:avLst/>
          </a:prstGeom>
          <a:noFill/>
        </p:spPr>
        <p:txBody>
          <a:bodyPr wrap="square" rtlCol="0">
            <a:spAutoFit/>
          </a:bodyPr>
          <a:lstStyle/>
          <a:p>
            <a:r>
              <a:rPr lang="en-US" sz="1800" dirty="0">
                <a:solidFill>
                  <a:schemeClr val="bg1"/>
                </a:solidFill>
              </a:rPr>
              <a:t>0..1</a:t>
            </a:r>
          </a:p>
        </p:txBody>
      </p:sp>
      <p:sp>
        <p:nvSpPr>
          <p:cNvPr id="28" name="Rectangle 27">
            <a:extLst>
              <a:ext uri="{FF2B5EF4-FFF2-40B4-BE49-F238E27FC236}">
                <a16:creationId xmlns:a16="http://schemas.microsoft.com/office/drawing/2014/main" id="{6FB354E9-E72D-4174-81FD-7D273E95B9F9}"/>
              </a:ext>
            </a:extLst>
          </p:cNvPr>
          <p:cNvSpPr/>
          <p:nvPr/>
        </p:nvSpPr>
        <p:spPr>
          <a:xfrm>
            <a:off x="4576959" y="2336333"/>
            <a:ext cx="3135721"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ZATS_00__I_SALES</a:t>
            </a:r>
          </a:p>
        </p:txBody>
      </p:sp>
      <p:sp>
        <p:nvSpPr>
          <p:cNvPr id="29" name="Rectangle 28">
            <a:extLst>
              <a:ext uri="{FF2B5EF4-FFF2-40B4-BE49-F238E27FC236}">
                <a16:creationId xmlns:a16="http://schemas.microsoft.com/office/drawing/2014/main" id="{6FB354E9-E72D-4174-81FD-7D273E95B9F9}"/>
              </a:ext>
            </a:extLst>
          </p:cNvPr>
          <p:cNvSpPr/>
          <p:nvPr/>
        </p:nvSpPr>
        <p:spPr>
          <a:xfrm>
            <a:off x="4576960" y="3764716"/>
            <a:ext cx="3076316"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ZATS_00_I_SALESHDR</a:t>
            </a:r>
          </a:p>
        </p:txBody>
      </p:sp>
      <p:sp>
        <p:nvSpPr>
          <p:cNvPr id="30" name="Rectangle 29">
            <a:extLst>
              <a:ext uri="{FF2B5EF4-FFF2-40B4-BE49-F238E27FC236}">
                <a16:creationId xmlns:a16="http://schemas.microsoft.com/office/drawing/2014/main" id="{1F103C25-2855-4E0C-AAEF-509CEB2CDDFF}"/>
              </a:ext>
            </a:extLst>
          </p:cNvPr>
          <p:cNvSpPr/>
          <p:nvPr/>
        </p:nvSpPr>
        <p:spPr>
          <a:xfrm>
            <a:off x="8630222" y="5057063"/>
            <a:ext cx="2538843" cy="759537"/>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ZATS_00_Product</a:t>
            </a:r>
          </a:p>
        </p:txBody>
      </p:sp>
      <p:sp>
        <p:nvSpPr>
          <p:cNvPr id="31" name="Rectangle 30">
            <a:extLst>
              <a:ext uri="{FF2B5EF4-FFF2-40B4-BE49-F238E27FC236}">
                <a16:creationId xmlns:a16="http://schemas.microsoft.com/office/drawing/2014/main" id="{1F103C25-2855-4E0C-AAEF-509CEB2CDDFF}"/>
              </a:ext>
            </a:extLst>
          </p:cNvPr>
          <p:cNvSpPr/>
          <p:nvPr/>
        </p:nvSpPr>
        <p:spPr>
          <a:xfrm>
            <a:off x="5120393" y="5057063"/>
            <a:ext cx="1977597" cy="759537"/>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ZATS_00_SO</a:t>
            </a:r>
          </a:p>
        </p:txBody>
      </p:sp>
      <p:sp>
        <p:nvSpPr>
          <p:cNvPr id="32" name="Rectangle 31">
            <a:extLst>
              <a:ext uri="{FF2B5EF4-FFF2-40B4-BE49-F238E27FC236}">
                <a16:creationId xmlns:a16="http://schemas.microsoft.com/office/drawing/2014/main" id="{6FB354E9-E72D-4174-81FD-7D273E95B9F9}"/>
              </a:ext>
            </a:extLst>
          </p:cNvPr>
          <p:cNvSpPr/>
          <p:nvPr/>
        </p:nvSpPr>
        <p:spPr>
          <a:xfrm>
            <a:off x="8418696" y="3764716"/>
            <a:ext cx="2932300"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ZATS_00_P_PROD</a:t>
            </a:r>
          </a:p>
        </p:txBody>
      </p:sp>
      <p:cxnSp>
        <p:nvCxnSpPr>
          <p:cNvPr id="27" name="Straight Arrow Connector 26"/>
          <p:cNvCxnSpPr>
            <a:stCxn id="31" idx="0"/>
            <a:endCxn id="29" idx="2"/>
          </p:cNvCxnSpPr>
          <p:nvPr/>
        </p:nvCxnSpPr>
        <p:spPr>
          <a:xfrm flipV="1">
            <a:off x="6109192" y="4731400"/>
            <a:ext cx="5926" cy="3256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123435" y="3765090"/>
            <a:ext cx="44778" cy="56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8" idx="0"/>
            <a:endCxn id="9" idx="2"/>
          </p:cNvCxnSpPr>
          <p:nvPr/>
        </p:nvCxnSpPr>
        <p:spPr>
          <a:xfrm flipV="1">
            <a:off x="6144820" y="1875404"/>
            <a:ext cx="1" cy="46092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0" idx="1"/>
            <a:endCxn id="28" idx="3"/>
          </p:cNvCxnSpPr>
          <p:nvPr/>
        </p:nvCxnSpPr>
        <p:spPr>
          <a:xfrm flipH="1" flipV="1">
            <a:off x="7712680" y="2819675"/>
            <a:ext cx="994048" cy="1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2" idx="1"/>
            <a:endCxn id="28" idx="3"/>
          </p:cNvCxnSpPr>
          <p:nvPr/>
        </p:nvCxnSpPr>
        <p:spPr>
          <a:xfrm rot="10800000">
            <a:off x="7712680" y="2819676"/>
            <a:ext cx="706016" cy="1428383"/>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0"/>
            <a:endCxn id="32" idx="2"/>
          </p:cNvCxnSpPr>
          <p:nvPr/>
        </p:nvCxnSpPr>
        <p:spPr>
          <a:xfrm flipH="1" flipV="1">
            <a:off x="9884846" y="4731400"/>
            <a:ext cx="14798" cy="3256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79" idx="3"/>
            <a:endCxn id="29" idx="1"/>
          </p:cNvCxnSpPr>
          <p:nvPr/>
        </p:nvCxnSpPr>
        <p:spPr>
          <a:xfrm>
            <a:off x="3576679" y="4236916"/>
            <a:ext cx="1000281" cy="111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7F42DE3-91D6-4668-97A8-5BFE61C9AF36}"/>
              </a:ext>
            </a:extLst>
          </p:cNvPr>
          <p:cNvSpPr txBox="1"/>
          <p:nvPr/>
        </p:nvSpPr>
        <p:spPr>
          <a:xfrm>
            <a:off x="7819024" y="4232260"/>
            <a:ext cx="613737" cy="369332"/>
          </a:xfrm>
          <a:prstGeom prst="rect">
            <a:avLst/>
          </a:prstGeom>
          <a:noFill/>
        </p:spPr>
        <p:txBody>
          <a:bodyPr wrap="square" rtlCol="0">
            <a:spAutoFit/>
          </a:bodyPr>
          <a:lstStyle/>
          <a:p>
            <a:r>
              <a:rPr lang="en-US" sz="1800" dirty="0">
                <a:solidFill>
                  <a:schemeClr val="bg1"/>
                </a:solidFill>
              </a:rPr>
              <a:t>0..1</a:t>
            </a:r>
          </a:p>
        </p:txBody>
      </p:sp>
      <p:sp>
        <p:nvSpPr>
          <p:cNvPr id="78" name="Rectangle 77">
            <a:extLst>
              <a:ext uri="{FF2B5EF4-FFF2-40B4-BE49-F238E27FC236}">
                <a16:creationId xmlns:a16="http://schemas.microsoft.com/office/drawing/2014/main" id="{6FB354E9-E72D-4174-81FD-7D273E95B9F9}"/>
              </a:ext>
            </a:extLst>
          </p:cNvPr>
          <p:cNvSpPr/>
          <p:nvPr/>
        </p:nvSpPr>
        <p:spPr>
          <a:xfrm>
            <a:off x="1053852" y="2323122"/>
            <a:ext cx="2664296"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ZATS_00_I_BP</a:t>
            </a:r>
          </a:p>
        </p:txBody>
      </p:sp>
      <p:sp>
        <p:nvSpPr>
          <p:cNvPr id="79" name="Rectangle 78">
            <a:extLst>
              <a:ext uri="{FF2B5EF4-FFF2-40B4-BE49-F238E27FC236}">
                <a16:creationId xmlns:a16="http://schemas.microsoft.com/office/drawing/2014/main" id="{1F103C25-2855-4E0C-AAEF-509CEB2CDDFF}"/>
              </a:ext>
            </a:extLst>
          </p:cNvPr>
          <p:cNvSpPr/>
          <p:nvPr/>
        </p:nvSpPr>
        <p:spPr>
          <a:xfrm>
            <a:off x="1231961" y="3764716"/>
            <a:ext cx="2344718" cy="9444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ZATS_00_BP</a:t>
            </a:r>
          </a:p>
        </p:txBody>
      </p:sp>
      <p:cxnSp>
        <p:nvCxnSpPr>
          <p:cNvPr id="81" name="Straight Arrow Connector 80"/>
          <p:cNvCxnSpPr>
            <a:stCxn id="79" idx="0"/>
            <a:endCxn id="78" idx="2"/>
          </p:cNvCxnSpPr>
          <p:nvPr/>
        </p:nvCxnSpPr>
        <p:spPr>
          <a:xfrm flipH="1" flipV="1">
            <a:off x="2386000" y="3289806"/>
            <a:ext cx="18320" cy="474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7F42DE3-91D6-4668-97A8-5BFE61C9AF36}"/>
              </a:ext>
            </a:extLst>
          </p:cNvPr>
          <p:cNvSpPr txBox="1"/>
          <p:nvPr/>
        </p:nvSpPr>
        <p:spPr>
          <a:xfrm>
            <a:off x="6094412" y="3419708"/>
            <a:ext cx="633542" cy="369332"/>
          </a:xfrm>
          <a:prstGeom prst="rect">
            <a:avLst/>
          </a:prstGeom>
          <a:noFill/>
        </p:spPr>
        <p:txBody>
          <a:bodyPr wrap="square" rtlCol="0">
            <a:spAutoFit/>
          </a:bodyPr>
          <a:lstStyle/>
          <a:p>
            <a:r>
              <a:rPr lang="en-US" sz="1800" dirty="0">
                <a:solidFill>
                  <a:schemeClr val="bg1"/>
                </a:solidFill>
              </a:rPr>
              <a:t>0..1</a:t>
            </a:r>
          </a:p>
        </p:txBody>
      </p:sp>
      <p:cxnSp>
        <p:nvCxnSpPr>
          <p:cNvPr id="95" name="Straight Connector 94"/>
          <p:cNvCxnSpPr/>
          <p:nvPr/>
        </p:nvCxnSpPr>
        <p:spPr>
          <a:xfrm>
            <a:off x="825464" y="5976932"/>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716DAAA-7009-4BFA-9313-18DA80509E40}"/>
              </a:ext>
            </a:extLst>
          </p:cNvPr>
          <p:cNvSpPr txBox="1"/>
          <p:nvPr/>
        </p:nvSpPr>
        <p:spPr>
          <a:xfrm>
            <a:off x="825464" y="6011996"/>
            <a:ext cx="4044812" cy="369332"/>
          </a:xfrm>
          <a:prstGeom prst="rect">
            <a:avLst/>
          </a:prstGeom>
          <a:noFill/>
        </p:spPr>
        <p:txBody>
          <a:bodyPr wrap="square" rtlCol="0">
            <a:spAutoFit/>
          </a:bodyPr>
          <a:lstStyle/>
          <a:p>
            <a:pPr marL="457200" indent="-457200">
              <a:buAutoNum type="arabicPeriod"/>
            </a:pPr>
            <a:r>
              <a:rPr lang="en-US" sz="1800" dirty="0">
                <a:solidFill>
                  <a:schemeClr val="bg1"/>
                </a:solidFill>
              </a:rPr>
              <a:t>Create </a:t>
            </a:r>
            <a:r>
              <a:rPr lang="en-US" sz="1800" dirty="0">
                <a:solidFill>
                  <a:schemeClr val="bg1"/>
                </a:solidFill>
                <a:hlinkClick r:id="rId3"/>
              </a:rPr>
              <a:t>CDS View According to VDM</a:t>
            </a:r>
            <a:endParaRPr lang="en-US" sz="1800" dirty="0">
              <a:solidFill>
                <a:schemeClr val="bg1"/>
              </a:solidFill>
            </a:endParaRPr>
          </a:p>
        </p:txBody>
      </p:sp>
      <p:sp>
        <p:nvSpPr>
          <p:cNvPr id="97" name="TextBox 96">
            <a:extLst>
              <a:ext uri="{FF2B5EF4-FFF2-40B4-BE49-F238E27FC236}">
                <a16:creationId xmlns:a16="http://schemas.microsoft.com/office/drawing/2014/main" id="{0ED6B133-127C-45F7-A6F7-791D612BB43A}"/>
              </a:ext>
            </a:extLst>
          </p:cNvPr>
          <p:cNvSpPr txBox="1"/>
          <p:nvPr/>
        </p:nvSpPr>
        <p:spPr>
          <a:xfrm>
            <a:off x="825464" y="5506457"/>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cxnSp>
        <p:nvCxnSpPr>
          <p:cNvPr id="110" name="Straight Arrow Connector 109"/>
          <p:cNvCxnSpPr/>
          <p:nvPr/>
        </p:nvCxnSpPr>
        <p:spPr>
          <a:xfrm rot="-60000" flipV="1">
            <a:off x="6115118" y="3303017"/>
            <a:ext cx="29702" cy="46169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66248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rmAutofit fontScale="90000"/>
          </a:bodyPr>
          <a:lstStyle/>
          <a:p>
            <a:r>
              <a:rPr lang="en-US" sz="3732" dirty="0">
                <a:solidFill>
                  <a:schemeClr val="accent2">
                    <a:lumMod val="50000"/>
                  </a:schemeClr>
                </a:solidFill>
                <a:latin typeface="Cooper Black" panose="0208090404030B020404" pitchFamily="18" charset="0"/>
              </a:rPr>
              <a:t>CDS Entity</a:t>
            </a:r>
            <a:endParaRPr lang="en-IN" sz="3732"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fld id="{00000000-1234-1234-1234-123412341234}" type="slidenum">
              <a:rPr lang="en" smtClean="0">
                <a:latin typeface="Franklin Gothic Heavy" panose="020B0903020102020204" pitchFamily="34" charset="0"/>
              </a:rPr>
              <a:pPr/>
              <a:t>7</a:t>
            </a:fld>
            <a:endParaRPr lang="en" dirty="0">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97454"/>
          </a:xfrm>
          <a:prstGeom prst="rect">
            <a:avLst/>
          </a:prstGeom>
          <a:noFill/>
        </p:spPr>
        <p:txBody>
          <a:bodyPr wrap="square" rtlCol="0">
            <a:spAutoFit/>
          </a:bodyPr>
          <a:lstStyle/>
          <a:p>
            <a:r>
              <a:rPr lang="en-US" sz="1333" dirty="0">
                <a:solidFill>
                  <a:schemeClr val="accent2">
                    <a:lumMod val="50000"/>
                  </a:schemeClr>
                </a:solidFill>
                <a:latin typeface="Franklin Gothic Heavy" panose="020B0903020102020204" pitchFamily="34" charset="0"/>
              </a:rPr>
              <a:t>www.anubhavtrainings.com</a:t>
            </a:r>
            <a:endParaRPr lang="en-IN" sz="1333" dirty="0">
              <a:solidFill>
                <a:schemeClr val="accent2">
                  <a:lumMod val="50000"/>
                </a:scheme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0"/>
            <a:ext cx="11503204" cy="3046411"/>
          </a:xfrm>
          <a:prstGeom prst="rect">
            <a:avLst/>
          </a:prstGeom>
          <a:noFill/>
        </p:spPr>
        <p:txBody>
          <a:bodyPr wrap="square" rtlCol="0">
            <a:spAutoFit/>
          </a:bodyPr>
          <a:lstStyle/>
          <a:p>
            <a:r>
              <a:rPr lang="en-US" sz="2133" dirty="0"/>
              <a:t>CDS entity is EXACTLY like CDS Views but with </a:t>
            </a:r>
          </a:p>
          <a:p>
            <a:pPr marL="457086" indent="-457086">
              <a:buAutoNum type="arabicPeriod"/>
            </a:pPr>
            <a:r>
              <a:rPr lang="en-US" sz="2133" dirty="0"/>
              <a:t>optimized performance, </a:t>
            </a:r>
          </a:p>
          <a:p>
            <a:pPr marL="457086" indent="-457086">
              <a:buAutoNum type="arabicPeriod"/>
            </a:pPr>
            <a:r>
              <a:rPr lang="en-US" sz="2133" dirty="0"/>
              <a:t>A single object for all purpose basically no more 3 names</a:t>
            </a:r>
          </a:p>
          <a:p>
            <a:pPr marL="457086" indent="-457086">
              <a:buAutoNum type="arabicPeriod"/>
            </a:pPr>
            <a:r>
              <a:rPr lang="en-US" sz="2133" dirty="0"/>
              <a:t>No need to create DDIC view</a:t>
            </a:r>
          </a:p>
          <a:p>
            <a:pPr marL="457086" indent="-457086">
              <a:buAutoNum type="arabicPeriod"/>
            </a:pPr>
            <a:r>
              <a:rPr lang="en-US" sz="2133" dirty="0"/>
              <a:t>The HANA view name will be same as CDS entity Name</a:t>
            </a:r>
          </a:p>
          <a:p>
            <a:endParaRPr lang="en-US" sz="2133" dirty="0"/>
          </a:p>
          <a:p>
            <a:r>
              <a:rPr lang="en-US" sz="2133" dirty="0"/>
              <a:t>Exceptions</a:t>
            </a:r>
          </a:p>
          <a:p>
            <a:r>
              <a:rPr lang="en-US" sz="2133" dirty="0"/>
              <a:t>CDS entities does not support BOPF integration</a:t>
            </a:r>
          </a:p>
          <a:p>
            <a:endParaRPr lang="en-US" sz="2133" b="1" dirty="0"/>
          </a:p>
        </p:txBody>
      </p:sp>
    </p:spTree>
    <p:extLst>
      <p:ext uri="{BB962C8B-B14F-4D97-AF65-F5344CB8AC3E}">
        <p14:creationId xmlns:p14="http://schemas.microsoft.com/office/powerpoint/2010/main" val="1324750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Describing AMDP</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7" name="Straight Connector 6"/>
          <p:cNvCxnSpPr/>
          <p:nvPr/>
        </p:nvCxnSpPr>
        <p:spPr>
          <a:xfrm>
            <a:off x="669085" y="4341173"/>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669085" y="4376237"/>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3"/>
              </a:rPr>
              <a:t>Create AMDP</a:t>
            </a:r>
            <a:endParaRPr lang="en-US" sz="1800" dirty="0">
              <a:solidFill>
                <a:schemeClr val="bg1"/>
              </a:solidFill>
            </a:endParaRPr>
          </a:p>
        </p:txBody>
      </p:sp>
      <p:sp>
        <p:nvSpPr>
          <p:cNvPr id="9" name="TextBox 8">
            <a:extLst>
              <a:ext uri="{FF2B5EF4-FFF2-40B4-BE49-F238E27FC236}">
                <a16:creationId xmlns:a16="http://schemas.microsoft.com/office/drawing/2014/main" id="{0ED6B133-127C-45F7-A6F7-791D612BB43A}"/>
              </a:ext>
            </a:extLst>
          </p:cNvPr>
          <p:cNvSpPr txBox="1"/>
          <p:nvPr/>
        </p:nvSpPr>
        <p:spPr>
          <a:xfrm>
            <a:off x="669085" y="3870698"/>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pic>
        <p:nvPicPr>
          <p:cNvPr id="2" name="Picture 1"/>
          <p:cNvPicPr>
            <a:picLocks noChangeAspect="1"/>
          </p:cNvPicPr>
          <p:nvPr/>
        </p:nvPicPr>
        <p:blipFill>
          <a:blip r:embed="rId4"/>
          <a:stretch>
            <a:fillRect/>
          </a:stretch>
        </p:blipFill>
        <p:spPr>
          <a:xfrm>
            <a:off x="7038689" y="3141898"/>
            <a:ext cx="4341989" cy="2883919"/>
          </a:xfrm>
          <a:prstGeom prst="rect">
            <a:avLst/>
          </a:prstGeom>
        </p:spPr>
      </p:pic>
      <p:sp>
        <p:nvSpPr>
          <p:cNvPr id="3" name="Rectangle 2"/>
          <p:cNvSpPr/>
          <p:nvPr/>
        </p:nvSpPr>
        <p:spPr>
          <a:xfrm>
            <a:off x="631357" y="899721"/>
            <a:ext cx="10564359" cy="2862322"/>
          </a:xfrm>
          <a:prstGeom prst="rect">
            <a:avLst/>
          </a:prstGeom>
        </p:spPr>
        <p:txBody>
          <a:bodyPr wrap="square">
            <a:spAutoFit/>
          </a:bodyPr>
          <a:lstStyle/>
          <a:p>
            <a:pPr algn="just"/>
            <a:r>
              <a:rPr lang="en-US" sz="1800" b="1" dirty="0">
                <a:solidFill>
                  <a:schemeClr val="bg1"/>
                </a:solidFill>
              </a:rPr>
              <a:t>ABAP Managed Database Procedures</a:t>
            </a:r>
            <a:r>
              <a:rPr lang="en-US" sz="1800" dirty="0">
                <a:solidFill>
                  <a:schemeClr val="bg1"/>
                </a:solidFill>
              </a:rPr>
              <a:t> (AMDP) are the preferred way for developing SAP HANA DB procedures on the ABAP platform. Since ABAP Managed Database Procedures are implemented as methods of a global ABAP class, the editing environment for AMDP is the ABAP class editor.</a:t>
            </a:r>
          </a:p>
          <a:p>
            <a:pPr algn="just"/>
            <a:endParaRPr lang="en-US" sz="1800" dirty="0">
              <a:solidFill>
                <a:schemeClr val="bg1"/>
              </a:solidFill>
            </a:endParaRPr>
          </a:p>
          <a:p>
            <a:r>
              <a:rPr lang="en-US" sz="1800" dirty="0">
                <a:solidFill>
                  <a:schemeClr val="bg1"/>
                </a:solidFill>
              </a:rPr>
              <a:t>Requirement </a:t>
            </a:r>
            <a:r>
              <a:rPr lang="fr-FR" sz="1800" dirty="0">
                <a:solidFill>
                  <a:schemeClr val="bg1"/>
                </a:solidFill>
              </a:rPr>
              <a:t>1: </a:t>
            </a:r>
            <a:r>
              <a:rPr lang="en-US" sz="1800" dirty="0">
                <a:solidFill>
                  <a:schemeClr val="bg1"/>
                </a:solidFill>
              </a:rPr>
              <a:t>Pass the product id, system should calculate the discounted price and return</a:t>
            </a:r>
          </a:p>
          <a:p>
            <a:r>
              <a:rPr lang="en-US" sz="1800" dirty="0">
                <a:solidFill>
                  <a:schemeClr val="bg1"/>
                </a:solidFill>
              </a:rPr>
              <a:t>actual and discounted price.</a:t>
            </a:r>
          </a:p>
          <a:p>
            <a:r>
              <a:rPr lang="en-US" sz="1800" dirty="0">
                <a:solidFill>
                  <a:schemeClr val="bg1"/>
                </a:solidFill>
              </a:rPr>
              <a:t>There are 2 types of SQL Script contains:-</a:t>
            </a:r>
          </a:p>
          <a:p>
            <a:pPr marL="342900" indent="-342900">
              <a:buFont typeface="+mj-lt"/>
              <a:buAutoNum type="arabicPeriod"/>
            </a:pPr>
            <a:r>
              <a:rPr lang="en-US" sz="1800" dirty="0">
                <a:solidFill>
                  <a:schemeClr val="bg1"/>
                </a:solidFill>
              </a:rPr>
              <a:t>Procedure - can have multiple return values </a:t>
            </a:r>
          </a:p>
          <a:p>
            <a:pPr marL="342900" indent="-342900">
              <a:buFont typeface="+mj-lt"/>
              <a:buAutoNum type="arabicPeriod"/>
            </a:pPr>
            <a:r>
              <a:rPr lang="en-US" sz="1800" dirty="0">
                <a:solidFill>
                  <a:schemeClr val="bg1"/>
                </a:solidFill>
              </a:rPr>
              <a:t>Function - always have one return value</a:t>
            </a:r>
          </a:p>
          <a:p>
            <a:pPr algn="just"/>
            <a:endParaRPr lang="en-US" sz="1800" dirty="0">
              <a:solidFill>
                <a:schemeClr val="bg1"/>
              </a:solidFill>
            </a:endParaRPr>
          </a:p>
        </p:txBody>
      </p:sp>
    </p:spTree>
    <p:extLst>
      <p:ext uri="{BB962C8B-B14F-4D97-AF65-F5344CB8AC3E}">
        <p14:creationId xmlns:p14="http://schemas.microsoft.com/office/powerpoint/2010/main" val="355743624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Creating Table Function</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7" name="Straight Connector 6"/>
          <p:cNvCxnSpPr/>
          <p:nvPr/>
        </p:nvCxnSpPr>
        <p:spPr>
          <a:xfrm>
            <a:off x="6598468" y="3971483"/>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6598468" y="4006547"/>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3"/>
              </a:rPr>
              <a:t>Create Table Function</a:t>
            </a:r>
            <a:endParaRPr lang="en-US" sz="1800" dirty="0">
              <a:solidFill>
                <a:schemeClr val="bg1"/>
              </a:solidFill>
            </a:endParaRPr>
          </a:p>
        </p:txBody>
      </p:sp>
      <p:sp>
        <p:nvSpPr>
          <p:cNvPr id="9" name="TextBox 8">
            <a:extLst>
              <a:ext uri="{FF2B5EF4-FFF2-40B4-BE49-F238E27FC236}">
                <a16:creationId xmlns:a16="http://schemas.microsoft.com/office/drawing/2014/main" id="{0ED6B133-127C-45F7-A6F7-791D612BB43A}"/>
              </a:ext>
            </a:extLst>
          </p:cNvPr>
          <p:cNvSpPr txBox="1"/>
          <p:nvPr/>
        </p:nvSpPr>
        <p:spPr>
          <a:xfrm>
            <a:off x="6598468" y="3501008"/>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sp>
        <p:nvSpPr>
          <p:cNvPr id="3" name="Rectangle 2"/>
          <p:cNvSpPr/>
          <p:nvPr/>
        </p:nvSpPr>
        <p:spPr>
          <a:xfrm>
            <a:off x="631357" y="899721"/>
            <a:ext cx="10564359" cy="2308324"/>
          </a:xfrm>
          <a:prstGeom prst="rect">
            <a:avLst/>
          </a:prstGeom>
        </p:spPr>
        <p:txBody>
          <a:bodyPr wrap="square">
            <a:spAutoFit/>
          </a:bodyPr>
          <a:lstStyle/>
          <a:p>
            <a:pPr lvl="0" defTabSz="914400" eaLnBrk="0" fontAlgn="base" hangingPunct="0">
              <a:spcBef>
                <a:spcPct val="0"/>
              </a:spcBef>
              <a:spcAft>
                <a:spcPct val="0"/>
              </a:spcAft>
            </a:pPr>
            <a:r>
              <a:rPr lang="en-US" altLang="en-US" sz="1800" dirty="0">
                <a:solidFill>
                  <a:schemeClr val="bg1"/>
                </a:solidFill>
              </a:rPr>
              <a:t>A CDS table function is defined using the ABAP CDS statement DEFINE TABLE FUNCTION and can be used as the data source in Open SQL read statements. </a:t>
            </a:r>
          </a:p>
          <a:p>
            <a:pPr lvl="0" defTabSz="914400" eaLnBrk="0" fontAlgn="base" hangingPunct="0">
              <a:spcBef>
                <a:spcPct val="0"/>
              </a:spcBef>
              <a:spcAft>
                <a:spcPct val="0"/>
              </a:spcAft>
            </a:pPr>
            <a:endParaRPr lang="en-US" altLang="en-US" sz="1800" dirty="0">
              <a:solidFill>
                <a:schemeClr val="bg1"/>
              </a:solidFill>
            </a:endParaRPr>
          </a:p>
          <a:p>
            <a:pPr lvl="0" defTabSz="914400" eaLnBrk="0" fontAlgn="base" hangingPunct="0">
              <a:spcBef>
                <a:spcPct val="0"/>
              </a:spcBef>
              <a:spcAft>
                <a:spcPct val="0"/>
              </a:spcAft>
            </a:pPr>
            <a:r>
              <a:rPr lang="en-US" altLang="en-US" sz="1800" dirty="0">
                <a:solidFill>
                  <a:schemeClr val="bg1"/>
                </a:solidFill>
              </a:rPr>
              <a:t>Each CDS table function includes the following components:</a:t>
            </a:r>
          </a:p>
          <a:p>
            <a:pPr lvl="1" defTabSz="914400" eaLnBrk="0" fontAlgn="base" hangingPunct="0">
              <a:spcBef>
                <a:spcPct val="0"/>
              </a:spcBef>
              <a:spcAft>
                <a:spcPct val="0"/>
              </a:spcAft>
              <a:buFontTx/>
              <a:buChar char="•"/>
            </a:pPr>
            <a:r>
              <a:rPr lang="en-US" altLang="en-US" sz="1800" dirty="0">
                <a:solidFill>
                  <a:schemeClr val="bg1"/>
                </a:solidFill>
              </a:rPr>
              <a:t>The actual </a:t>
            </a:r>
            <a:r>
              <a:rPr lang="en-US" altLang="en-US" sz="1800" b="1" dirty="0">
                <a:solidFill>
                  <a:schemeClr val="bg1"/>
                </a:solidFill>
              </a:rPr>
              <a:t>CDS entity</a:t>
            </a:r>
            <a:r>
              <a:rPr lang="en-US" altLang="en-US" sz="1800" dirty="0">
                <a:solidFill>
                  <a:schemeClr val="bg1"/>
                </a:solidFill>
              </a:rPr>
              <a:t> of the table function that is generated in the ABAP Dictionary</a:t>
            </a:r>
          </a:p>
          <a:p>
            <a:pPr lvl="1" defTabSz="914400" eaLnBrk="0" fontAlgn="base" hangingPunct="0">
              <a:spcBef>
                <a:spcPct val="0"/>
              </a:spcBef>
              <a:spcAft>
                <a:spcPct val="0"/>
              </a:spcAft>
              <a:buFontTx/>
              <a:buChar char="•"/>
            </a:pPr>
            <a:r>
              <a:rPr lang="en-US" altLang="en-US" sz="1800" dirty="0">
                <a:solidFill>
                  <a:schemeClr val="bg1"/>
                </a:solidFill>
              </a:rPr>
              <a:t>The </a:t>
            </a:r>
            <a:r>
              <a:rPr lang="en-US" altLang="en-US" sz="1800" b="1" dirty="0">
                <a:solidFill>
                  <a:schemeClr val="bg1"/>
                </a:solidFill>
              </a:rPr>
              <a:t>CDS table function implementation</a:t>
            </a:r>
            <a:r>
              <a:rPr lang="en-US" altLang="en-US" sz="1800" dirty="0">
                <a:solidFill>
                  <a:schemeClr val="bg1"/>
                </a:solidFill>
              </a:rPr>
              <a:t> (ABAP class library)</a:t>
            </a:r>
          </a:p>
          <a:p>
            <a:pPr lvl="0" defTabSz="914400" eaLnBrk="0" fontAlgn="base" hangingPunct="0">
              <a:spcBef>
                <a:spcPct val="0"/>
              </a:spcBef>
              <a:spcAft>
                <a:spcPct val="0"/>
              </a:spcAft>
            </a:pPr>
            <a:endParaRPr lang="en-US" altLang="en-US" sz="1800" dirty="0">
              <a:solidFill>
                <a:schemeClr val="bg1"/>
              </a:solidFill>
            </a:endParaRPr>
          </a:p>
          <a:p>
            <a:r>
              <a:rPr lang="en-US" sz="1800" dirty="0">
                <a:solidFill>
                  <a:schemeClr val="bg1"/>
                </a:solidFill>
              </a:rPr>
              <a:t>Requirement 2: return all the sales order no, amount (actual), discounted amount of sales orders]</a:t>
            </a:r>
          </a:p>
        </p:txBody>
      </p:sp>
      <p:sp>
        <p:nvSpPr>
          <p:cNvPr id="4" name="Rectangle 1"/>
          <p:cNvSpPr>
            <a:spLocks noChangeArrowheads="1"/>
          </p:cNvSpPr>
          <p:nvPr/>
        </p:nvSpPr>
        <p:spPr bwMode="auto">
          <a:xfrm>
            <a:off x="0" y="-150274"/>
            <a:ext cx="65" cy="7577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050" rIns="0" bIns="2380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4"/>
          <a:stretch>
            <a:fillRect/>
          </a:stretch>
        </p:blipFill>
        <p:spPr>
          <a:xfrm>
            <a:off x="631357" y="3645024"/>
            <a:ext cx="5236719" cy="2664296"/>
          </a:xfrm>
          <a:prstGeom prst="rect">
            <a:avLst/>
          </a:prstGeom>
        </p:spPr>
      </p:pic>
    </p:spTree>
    <p:extLst>
      <p:ext uri="{BB962C8B-B14F-4D97-AF65-F5344CB8AC3E}">
        <p14:creationId xmlns:p14="http://schemas.microsoft.com/office/powerpoint/2010/main" val="281836170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10593</TotalTime>
  <Words>2580</Words>
  <Application>Microsoft Office PowerPoint</Application>
  <PresentationFormat>Custom</PresentationFormat>
  <Paragraphs>383</Paragraphs>
  <Slides>44</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72 Black</vt:lpstr>
      <vt:lpstr>Arial</vt:lpstr>
      <vt:lpstr>Arial Black</vt:lpstr>
      <vt:lpstr>Arial Bold</vt:lpstr>
      <vt:lpstr>Calibri</vt:lpstr>
      <vt:lpstr>Cooper Black</vt:lpstr>
      <vt:lpstr>Courier New</vt:lpstr>
      <vt:lpstr>Franklin Gothic Heavy</vt:lpstr>
      <vt:lpstr>Open Sans</vt:lpstr>
      <vt:lpstr>Patua One</vt:lpstr>
      <vt:lpstr>Symbol</vt:lpstr>
      <vt:lpstr>Wingdings</vt:lpstr>
      <vt:lpstr>Office Theme</vt:lpstr>
      <vt:lpstr>PowerPoint Presentation</vt:lpstr>
      <vt:lpstr>PowerPoint Presentation</vt:lpstr>
      <vt:lpstr>Code To Data Paradigm</vt:lpstr>
      <vt:lpstr>Why we need views in ANY SOFTWARE</vt:lpstr>
      <vt:lpstr>Use Case</vt:lpstr>
      <vt:lpstr>Creating CDS View</vt:lpstr>
      <vt:lpstr>CDS Entity</vt:lpstr>
      <vt:lpstr>Describing AMDP</vt:lpstr>
      <vt:lpstr>Creating Table Function</vt:lpstr>
      <vt:lpstr>Service Definition  </vt:lpstr>
      <vt:lpstr>Service Binding  </vt:lpstr>
      <vt:lpstr>BAS Introduction </vt:lpstr>
      <vt:lpstr>Creating Fiori App on BAS  </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Metadata extension</vt:lpstr>
      <vt:lpstr>PowerPoint Presentation</vt:lpstr>
      <vt:lpstr>PowerPoint Presentation</vt:lpstr>
      <vt:lpstr>Developing Read only List Report </vt:lpstr>
      <vt:lpstr>CDS Views with Annotations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315</cp:revision>
  <dcterms:created xsi:type="dcterms:W3CDTF">2013-09-12T13:05:01Z</dcterms:created>
  <dcterms:modified xsi:type="dcterms:W3CDTF">2022-10-10T12:59:00Z</dcterms:modified>
</cp:coreProperties>
</file>